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3" r:id="rId3"/>
  </p:sldMasterIdLst>
  <p:notesMasterIdLst>
    <p:notesMasterId r:id="rId39"/>
  </p:notesMasterIdLst>
  <p:sldIdLst>
    <p:sldId id="257" r:id="rId4"/>
    <p:sldId id="394" r:id="rId5"/>
    <p:sldId id="397" r:id="rId6"/>
    <p:sldId id="264" r:id="rId7"/>
    <p:sldId id="266" r:id="rId8"/>
    <p:sldId id="269" r:id="rId9"/>
    <p:sldId id="279" r:id="rId10"/>
    <p:sldId id="398" r:id="rId11"/>
    <p:sldId id="260" r:id="rId12"/>
    <p:sldId id="258" r:id="rId13"/>
    <p:sldId id="316" r:id="rId14"/>
    <p:sldId id="317" r:id="rId15"/>
    <p:sldId id="323" r:id="rId16"/>
    <p:sldId id="401" r:id="rId17"/>
    <p:sldId id="400" r:id="rId18"/>
    <p:sldId id="408" r:id="rId19"/>
    <p:sldId id="412" r:id="rId20"/>
    <p:sldId id="413" r:id="rId21"/>
    <p:sldId id="414" r:id="rId22"/>
    <p:sldId id="417" r:id="rId23"/>
    <p:sldId id="416" r:id="rId24"/>
    <p:sldId id="419" r:id="rId25"/>
    <p:sldId id="418" r:id="rId26"/>
    <p:sldId id="415" r:id="rId27"/>
    <p:sldId id="411" r:id="rId28"/>
    <p:sldId id="404" r:id="rId29"/>
    <p:sldId id="256" r:id="rId30"/>
    <p:sldId id="405" r:id="rId31"/>
    <p:sldId id="259" r:id="rId32"/>
    <p:sldId id="261" r:id="rId33"/>
    <p:sldId id="262" r:id="rId34"/>
    <p:sldId id="263" r:id="rId35"/>
    <p:sldId id="406" r:id="rId36"/>
    <p:sldId id="265" r:id="rId37"/>
    <p:sldId id="407" r:id="rId3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23" autoAdjust="0"/>
    <p:restoredTop sz="94660"/>
  </p:normalViewPr>
  <p:slideViewPr>
    <p:cSldViewPr snapToGrid="0">
      <p:cViewPr varScale="1">
        <p:scale>
          <a:sx n="67" d="100"/>
          <a:sy n="67" d="100"/>
        </p:scale>
        <p:origin x="72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ustomXml" Target="../customXml/item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ustomXml" Target="../customXml/item3.xml"/><Relationship Id="rId20" Type="http://schemas.openxmlformats.org/officeDocument/2006/relationships/slide" Target="slides/slide17.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0F41955-C4A4-420E-AC71-F3551F8F605E}" type="datetimeFigureOut">
              <a:rPr lang="en-GB" smtClean="0"/>
              <a:t>13/11/2018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4ABBEF9-BB13-4AA6-AA7A-3F51EF026E93}" type="slidenum">
              <a:rPr lang="en-GB" smtClean="0"/>
              <a:t>‹#›</a:t>
            </a:fld>
            <a:endParaRPr lang="en-GB"/>
          </a:p>
        </p:txBody>
      </p:sp>
    </p:spTree>
    <p:extLst>
      <p:ext uri="{BB962C8B-B14F-4D97-AF65-F5344CB8AC3E}">
        <p14:creationId xmlns:p14="http://schemas.microsoft.com/office/powerpoint/2010/main" val="245861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C11C49-D89A-4385-A86B-AB472B1120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6411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15576" indent="-213992">
              <a:tabLst>
                <a:tab pos="722814" algn="l"/>
                <a:tab pos="1445628" algn="l"/>
                <a:tab pos="2168442" algn="l"/>
                <a:tab pos="2891257" algn="l"/>
              </a:tabLst>
              <a:defRPr>
                <a:solidFill>
                  <a:schemeClr val="bg1"/>
                </a:solidFill>
                <a:latin typeface="Calibri" panose="020F0502020204030204" pitchFamily="34" charset="0"/>
                <a:ea typeface="Microsoft YaHei" panose="020B0503020204020204" pitchFamily="34" charset="-122"/>
              </a:defRPr>
            </a:lvl1pPr>
            <a:lvl2pPr>
              <a:tabLst>
                <a:tab pos="722814" algn="l"/>
                <a:tab pos="1445628" algn="l"/>
                <a:tab pos="2168442" algn="l"/>
                <a:tab pos="2891257" algn="l"/>
              </a:tabLst>
              <a:defRPr>
                <a:solidFill>
                  <a:schemeClr val="bg1"/>
                </a:solidFill>
                <a:latin typeface="Calibri" panose="020F0502020204030204" pitchFamily="34" charset="0"/>
                <a:ea typeface="Microsoft YaHei" panose="020B0503020204020204" pitchFamily="34" charset="-122"/>
              </a:defRPr>
            </a:lvl2pPr>
            <a:lvl3pPr>
              <a:tabLst>
                <a:tab pos="722814" algn="l"/>
                <a:tab pos="1445628" algn="l"/>
                <a:tab pos="2168442" algn="l"/>
                <a:tab pos="2891257" algn="l"/>
              </a:tabLst>
              <a:defRPr>
                <a:solidFill>
                  <a:schemeClr val="bg1"/>
                </a:solidFill>
                <a:latin typeface="Calibri" panose="020F0502020204030204" pitchFamily="34" charset="0"/>
                <a:ea typeface="Microsoft YaHei" panose="020B0503020204020204" pitchFamily="34" charset="-122"/>
              </a:defRPr>
            </a:lvl3pPr>
            <a:lvl4pPr>
              <a:tabLst>
                <a:tab pos="722814" algn="l"/>
                <a:tab pos="1445628" algn="l"/>
                <a:tab pos="2168442" algn="l"/>
                <a:tab pos="2891257" algn="l"/>
              </a:tabLst>
              <a:defRPr>
                <a:solidFill>
                  <a:schemeClr val="bg1"/>
                </a:solidFill>
                <a:latin typeface="Calibri" panose="020F0502020204030204" pitchFamily="34" charset="0"/>
                <a:ea typeface="Microsoft YaHei" panose="020B0503020204020204" pitchFamily="34" charset="-122"/>
              </a:defRPr>
            </a:lvl4pPr>
            <a:lvl5pPr>
              <a:tabLst>
                <a:tab pos="722814" algn="l"/>
                <a:tab pos="1445628" algn="l"/>
                <a:tab pos="2168442" algn="l"/>
                <a:tab pos="2891257" algn="l"/>
              </a:tabLst>
              <a:defRPr>
                <a:solidFill>
                  <a:schemeClr val="bg1"/>
                </a:solidFill>
                <a:latin typeface="Calibri" panose="020F0502020204030204" pitchFamily="34" charset="0"/>
                <a:ea typeface="Microsoft YaHei" panose="020B0503020204020204" pitchFamily="34" charset="-122"/>
              </a:defRPr>
            </a:lvl5pPr>
            <a:lvl6pPr marL="2510828" indent="-228257" defTabSz="448589" eaLnBrk="0" fontAlgn="base" hangingPunct="0">
              <a:spcBef>
                <a:spcPct val="0"/>
              </a:spcBef>
              <a:spcAft>
                <a:spcPct val="0"/>
              </a:spcAft>
              <a:buClr>
                <a:srgbClr val="000000"/>
              </a:buClr>
              <a:buSzPct val="100000"/>
              <a:buFont typeface="Times New Roman" panose="02020603050405020304" pitchFamily="18" charset="0"/>
              <a:tabLst>
                <a:tab pos="722814" algn="l"/>
                <a:tab pos="1445628" algn="l"/>
                <a:tab pos="2168442" algn="l"/>
                <a:tab pos="2891257" algn="l"/>
              </a:tabLst>
              <a:defRPr>
                <a:solidFill>
                  <a:schemeClr val="bg1"/>
                </a:solidFill>
                <a:latin typeface="Calibri" panose="020F0502020204030204" pitchFamily="34" charset="0"/>
                <a:ea typeface="Microsoft YaHei" panose="020B0503020204020204" pitchFamily="34" charset="-122"/>
              </a:defRPr>
            </a:lvl6pPr>
            <a:lvl7pPr marL="2967342" indent="-228257" defTabSz="448589" eaLnBrk="0" fontAlgn="base" hangingPunct="0">
              <a:spcBef>
                <a:spcPct val="0"/>
              </a:spcBef>
              <a:spcAft>
                <a:spcPct val="0"/>
              </a:spcAft>
              <a:buClr>
                <a:srgbClr val="000000"/>
              </a:buClr>
              <a:buSzPct val="100000"/>
              <a:buFont typeface="Times New Roman" panose="02020603050405020304" pitchFamily="18" charset="0"/>
              <a:tabLst>
                <a:tab pos="722814" algn="l"/>
                <a:tab pos="1445628" algn="l"/>
                <a:tab pos="2168442" algn="l"/>
                <a:tab pos="2891257" algn="l"/>
              </a:tabLst>
              <a:defRPr>
                <a:solidFill>
                  <a:schemeClr val="bg1"/>
                </a:solidFill>
                <a:latin typeface="Calibri" panose="020F0502020204030204" pitchFamily="34" charset="0"/>
                <a:ea typeface="Microsoft YaHei" panose="020B0503020204020204" pitchFamily="34" charset="-122"/>
              </a:defRPr>
            </a:lvl7pPr>
            <a:lvl8pPr marL="3423857" indent="-228257" defTabSz="448589" eaLnBrk="0" fontAlgn="base" hangingPunct="0">
              <a:spcBef>
                <a:spcPct val="0"/>
              </a:spcBef>
              <a:spcAft>
                <a:spcPct val="0"/>
              </a:spcAft>
              <a:buClr>
                <a:srgbClr val="000000"/>
              </a:buClr>
              <a:buSzPct val="100000"/>
              <a:buFont typeface="Times New Roman" panose="02020603050405020304" pitchFamily="18" charset="0"/>
              <a:tabLst>
                <a:tab pos="722814" algn="l"/>
                <a:tab pos="1445628" algn="l"/>
                <a:tab pos="2168442" algn="l"/>
                <a:tab pos="2891257" algn="l"/>
              </a:tabLst>
              <a:defRPr>
                <a:solidFill>
                  <a:schemeClr val="bg1"/>
                </a:solidFill>
                <a:latin typeface="Calibri" panose="020F0502020204030204" pitchFamily="34" charset="0"/>
                <a:ea typeface="Microsoft YaHei" panose="020B0503020204020204" pitchFamily="34" charset="-122"/>
              </a:defRPr>
            </a:lvl8pPr>
            <a:lvl9pPr marL="3880371" indent="-228257" defTabSz="448589" eaLnBrk="0" fontAlgn="base" hangingPunct="0">
              <a:spcBef>
                <a:spcPct val="0"/>
              </a:spcBef>
              <a:spcAft>
                <a:spcPct val="0"/>
              </a:spcAft>
              <a:buClr>
                <a:srgbClr val="000000"/>
              </a:buClr>
              <a:buSzPct val="100000"/>
              <a:buFont typeface="Times New Roman" panose="02020603050405020304" pitchFamily="18" charset="0"/>
              <a:tabLst>
                <a:tab pos="722814" algn="l"/>
                <a:tab pos="1445628" algn="l"/>
                <a:tab pos="2168442" algn="l"/>
                <a:tab pos="2891257" algn="l"/>
              </a:tabLst>
              <a:defRPr>
                <a:solidFill>
                  <a:schemeClr val="bg1"/>
                </a:solidFill>
                <a:latin typeface="Calibri" panose="020F0502020204030204" pitchFamily="34" charset="0"/>
                <a:ea typeface="Microsoft YaHei" panose="020B0503020204020204" pitchFamily="34" charset="-122"/>
              </a:defRPr>
            </a:lvl9pPr>
          </a:lstStyle>
          <a:p>
            <a:pPr marL="215576" marR="0" lvl="0" indent="-213992" algn="r" defTabSz="914400" rtl="0" eaLnBrk="1" fontAlgn="auto" latinLnBrk="0" hangingPunct="1">
              <a:lnSpc>
                <a:spcPct val="100000"/>
              </a:lnSpc>
              <a:spcBef>
                <a:spcPts val="0"/>
              </a:spcBef>
              <a:spcAft>
                <a:spcPts val="0"/>
              </a:spcAft>
              <a:buClrTx/>
              <a:buSzTx/>
              <a:buFontTx/>
              <a:buNone/>
              <a:tabLst>
                <a:tab pos="722814" algn="l"/>
                <a:tab pos="1445628" algn="l"/>
                <a:tab pos="2168442" algn="l"/>
                <a:tab pos="2891257" algn="l"/>
              </a:tabLst>
              <a:defRPr/>
            </a:pPr>
            <a:fld id="{C06AE883-3DAB-4544-9A3F-BCD8B0B0D26E}" type="slidenum">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mn-cs"/>
              </a:rPr>
              <a:pPr marL="215576" marR="0" lvl="0" indent="-213992" algn="r" defTabSz="914400" rtl="0" eaLnBrk="1" fontAlgn="auto" latinLnBrk="0" hangingPunct="1">
                <a:lnSpc>
                  <a:spcPct val="100000"/>
                </a:lnSpc>
                <a:spcBef>
                  <a:spcPts val="0"/>
                </a:spcBef>
                <a:spcAft>
                  <a:spcPts val="0"/>
                </a:spcAft>
                <a:buClrTx/>
                <a:buSzTx/>
                <a:buFontTx/>
                <a:buNone/>
                <a:tabLst>
                  <a:tab pos="722814" algn="l"/>
                  <a:tab pos="1445628" algn="l"/>
                  <a:tab pos="2168442" algn="l"/>
                  <a:tab pos="2891257" algn="l"/>
                </a:tabLst>
                <a:defRPr/>
              </a:pPr>
              <a:t>11</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34819" name="Rectangle 1"/>
          <p:cNvSpPr>
            <a:spLocks noGrp="1" noRot="1" noChangeAspect="1" noChangeArrowheads="1" noTextEdit="1"/>
          </p:cNvSpPr>
          <p:nvPr>
            <p:ph type="sldImg"/>
          </p:nvPr>
        </p:nvSpPr>
        <p:spPr>
          <a:xfrm>
            <a:off x="2032000" y="569913"/>
            <a:ext cx="5075238" cy="2855912"/>
          </a:xfrm>
          <a:solidFill>
            <a:srgbClr val="FFFFFF"/>
          </a:solidFill>
          <a:ln/>
        </p:spPr>
      </p:sp>
      <p:sp>
        <p:nvSpPr>
          <p:cNvPr id="34820" name="Rectangle 2"/>
          <p:cNvSpPr>
            <a:spLocks noGrp="1" noChangeArrowheads="1"/>
          </p:cNvSpPr>
          <p:nvPr>
            <p:ph type="body" idx="1"/>
          </p:nvPr>
        </p:nvSpPr>
        <p:spPr>
          <a:xfrm>
            <a:off x="913470" y="3616324"/>
            <a:ext cx="7312016" cy="34263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latin typeface="Times New Roman" panose="02020603050405020304" pitchFamily="18" charset="0"/>
            </a:endParaRPr>
          </a:p>
        </p:txBody>
      </p:sp>
    </p:spTree>
    <p:extLst>
      <p:ext uri="{BB962C8B-B14F-4D97-AF65-F5344CB8AC3E}">
        <p14:creationId xmlns:p14="http://schemas.microsoft.com/office/powerpoint/2010/main" val="1754218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15576" indent="-213992">
              <a:tabLst>
                <a:tab pos="722814" algn="l"/>
                <a:tab pos="1445628" algn="l"/>
                <a:tab pos="2168442" algn="l"/>
                <a:tab pos="2891257" algn="l"/>
              </a:tabLst>
              <a:defRPr>
                <a:solidFill>
                  <a:schemeClr val="bg1"/>
                </a:solidFill>
                <a:latin typeface="Calibri" panose="020F0502020204030204" pitchFamily="34" charset="0"/>
                <a:ea typeface="Microsoft YaHei" panose="020B0503020204020204" pitchFamily="34" charset="-122"/>
              </a:defRPr>
            </a:lvl1pPr>
            <a:lvl2pPr>
              <a:tabLst>
                <a:tab pos="722814" algn="l"/>
                <a:tab pos="1445628" algn="l"/>
                <a:tab pos="2168442" algn="l"/>
                <a:tab pos="2891257" algn="l"/>
              </a:tabLst>
              <a:defRPr>
                <a:solidFill>
                  <a:schemeClr val="bg1"/>
                </a:solidFill>
                <a:latin typeface="Calibri" panose="020F0502020204030204" pitchFamily="34" charset="0"/>
                <a:ea typeface="Microsoft YaHei" panose="020B0503020204020204" pitchFamily="34" charset="-122"/>
              </a:defRPr>
            </a:lvl2pPr>
            <a:lvl3pPr>
              <a:tabLst>
                <a:tab pos="722814" algn="l"/>
                <a:tab pos="1445628" algn="l"/>
                <a:tab pos="2168442" algn="l"/>
                <a:tab pos="2891257" algn="l"/>
              </a:tabLst>
              <a:defRPr>
                <a:solidFill>
                  <a:schemeClr val="bg1"/>
                </a:solidFill>
                <a:latin typeface="Calibri" panose="020F0502020204030204" pitchFamily="34" charset="0"/>
                <a:ea typeface="Microsoft YaHei" panose="020B0503020204020204" pitchFamily="34" charset="-122"/>
              </a:defRPr>
            </a:lvl3pPr>
            <a:lvl4pPr>
              <a:tabLst>
                <a:tab pos="722814" algn="l"/>
                <a:tab pos="1445628" algn="l"/>
                <a:tab pos="2168442" algn="l"/>
                <a:tab pos="2891257" algn="l"/>
              </a:tabLst>
              <a:defRPr>
                <a:solidFill>
                  <a:schemeClr val="bg1"/>
                </a:solidFill>
                <a:latin typeface="Calibri" panose="020F0502020204030204" pitchFamily="34" charset="0"/>
                <a:ea typeface="Microsoft YaHei" panose="020B0503020204020204" pitchFamily="34" charset="-122"/>
              </a:defRPr>
            </a:lvl4pPr>
            <a:lvl5pPr>
              <a:tabLst>
                <a:tab pos="722814" algn="l"/>
                <a:tab pos="1445628" algn="l"/>
                <a:tab pos="2168442" algn="l"/>
                <a:tab pos="2891257" algn="l"/>
              </a:tabLst>
              <a:defRPr>
                <a:solidFill>
                  <a:schemeClr val="bg1"/>
                </a:solidFill>
                <a:latin typeface="Calibri" panose="020F0502020204030204" pitchFamily="34" charset="0"/>
                <a:ea typeface="Microsoft YaHei" panose="020B0503020204020204" pitchFamily="34" charset="-122"/>
              </a:defRPr>
            </a:lvl5pPr>
            <a:lvl6pPr marL="2510828" indent="-228257" defTabSz="448589" eaLnBrk="0" fontAlgn="base" hangingPunct="0">
              <a:spcBef>
                <a:spcPct val="0"/>
              </a:spcBef>
              <a:spcAft>
                <a:spcPct val="0"/>
              </a:spcAft>
              <a:buClr>
                <a:srgbClr val="000000"/>
              </a:buClr>
              <a:buSzPct val="100000"/>
              <a:buFont typeface="Times New Roman" panose="02020603050405020304" pitchFamily="18" charset="0"/>
              <a:tabLst>
                <a:tab pos="722814" algn="l"/>
                <a:tab pos="1445628" algn="l"/>
                <a:tab pos="2168442" algn="l"/>
                <a:tab pos="2891257" algn="l"/>
              </a:tabLst>
              <a:defRPr>
                <a:solidFill>
                  <a:schemeClr val="bg1"/>
                </a:solidFill>
                <a:latin typeface="Calibri" panose="020F0502020204030204" pitchFamily="34" charset="0"/>
                <a:ea typeface="Microsoft YaHei" panose="020B0503020204020204" pitchFamily="34" charset="-122"/>
              </a:defRPr>
            </a:lvl6pPr>
            <a:lvl7pPr marL="2967342" indent="-228257" defTabSz="448589" eaLnBrk="0" fontAlgn="base" hangingPunct="0">
              <a:spcBef>
                <a:spcPct val="0"/>
              </a:spcBef>
              <a:spcAft>
                <a:spcPct val="0"/>
              </a:spcAft>
              <a:buClr>
                <a:srgbClr val="000000"/>
              </a:buClr>
              <a:buSzPct val="100000"/>
              <a:buFont typeface="Times New Roman" panose="02020603050405020304" pitchFamily="18" charset="0"/>
              <a:tabLst>
                <a:tab pos="722814" algn="l"/>
                <a:tab pos="1445628" algn="l"/>
                <a:tab pos="2168442" algn="l"/>
                <a:tab pos="2891257" algn="l"/>
              </a:tabLst>
              <a:defRPr>
                <a:solidFill>
                  <a:schemeClr val="bg1"/>
                </a:solidFill>
                <a:latin typeface="Calibri" panose="020F0502020204030204" pitchFamily="34" charset="0"/>
                <a:ea typeface="Microsoft YaHei" panose="020B0503020204020204" pitchFamily="34" charset="-122"/>
              </a:defRPr>
            </a:lvl7pPr>
            <a:lvl8pPr marL="3423857" indent="-228257" defTabSz="448589" eaLnBrk="0" fontAlgn="base" hangingPunct="0">
              <a:spcBef>
                <a:spcPct val="0"/>
              </a:spcBef>
              <a:spcAft>
                <a:spcPct val="0"/>
              </a:spcAft>
              <a:buClr>
                <a:srgbClr val="000000"/>
              </a:buClr>
              <a:buSzPct val="100000"/>
              <a:buFont typeface="Times New Roman" panose="02020603050405020304" pitchFamily="18" charset="0"/>
              <a:tabLst>
                <a:tab pos="722814" algn="l"/>
                <a:tab pos="1445628" algn="l"/>
                <a:tab pos="2168442" algn="l"/>
                <a:tab pos="2891257" algn="l"/>
              </a:tabLst>
              <a:defRPr>
                <a:solidFill>
                  <a:schemeClr val="bg1"/>
                </a:solidFill>
                <a:latin typeface="Calibri" panose="020F0502020204030204" pitchFamily="34" charset="0"/>
                <a:ea typeface="Microsoft YaHei" panose="020B0503020204020204" pitchFamily="34" charset="-122"/>
              </a:defRPr>
            </a:lvl8pPr>
            <a:lvl9pPr marL="3880371" indent="-228257" defTabSz="448589" eaLnBrk="0" fontAlgn="base" hangingPunct="0">
              <a:spcBef>
                <a:spcPct val="0"/>
              </a:spcBef>
              <a:spcAft>
                <a:spcPct val="0"/>
              </a:spcAft>
              <a:buClr>
                <a:srgbClr val="000000"/>
              </a:buClr>
              <a:buSzPct val="100000"/>
              <a:buFont typeface="Times New Roman" panose="02020603050405020304" pitchFamily="18" charset="0"/>
              <a:tabLst>
                <a:tab pos="722814" algn="l"/>
                <a:tab pos="1445628" algn="l"/>
                <a:tab pos="2168442" algn="l"/>
                <a:tab pos="2891257" algn="l"/>
              </a:tabLst>
              <a:defRPr>
                <a:solidFill>
                  <a:schemeClr val="bg1"/>
                </a:solidFill>
                <a:latin typeface="Calibri" panose="020F0502020204030204" pitchFamily="34" charset="0"/>
                <a:ea typeface="Microsoft YaHei" panose="020B0503020204020204" pitchFamily="34" charset="-122"/>
              </a:defRPr>
            </a:lvl9pPr>
          </a:lstStyle>
          <a:p>
            <a:pPr marL="215576" marR="0" lvl="0" indent="-213992" algn="r" defTabSz="914400" rtl="0" eaLnBrk="1" fontAlgn="auto" latinLnBrk="0" hangingPunct="1">
              <a:lnSpc>
                <a:spcPct val="100000"/>
              </a:lnSpc>
              <a:spcBef>
                <a:spcPts val="0"/>
              </a:spcBef>
              <a:spcAft>
                <a:spcPts val="0"/>
              </a:spcAft>
              <a:buClrTx/>
              <a:buSzTx/>
              <a:buFontTx/>
              <a:buNone/>
              <a:tabLst>
                <a:tab pos="722814" algn="l"/>
                <a:tab pos="1445628" algn="l"/>
                <a:tab pos="2168442" algn="l"/>
                <a:tab pos="2891257" algn="l"/>
              </a:tabLst>
              <a:defRPr/>
            </a:pPr>
            <a:fld id="{C06AE883-3DAB-4544-9A3F-BCD8B0B0D26E}" type="slidenum">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mn-cs"/>
              </a:rPr>
              <a:pPr marL="215576" marR="0" lvl="0" indent="-213992" algn="r" defTabSz="914400" rtl="0" eaLnBrk="1" fontAlgn="auto" latinLnBrk="0" hangingPunct="1">
                <a:lnSpc>
                  <a:spcPct val="100000"/>
                </a:lnSpc>
                <a:spcBef>
                  <a:spcPts val="0"/>
                </a:spcBef>
                <a:spcAft>
                  <a:spcPts val="0"/>
                </a:spcAft>
                <a:buClrTx/>
                <a:buSzTx/>
                <a:buFontTx/>
                <a:buNone/>
                <a:tabLst>
                  <a:tab pos="722814" algn="l"/>
                  <a:tab pos="1445628" algn="l"/>
                  <a:tab pos="2168442" algn="l"/>
                  <a:tab pos="2891257" algn="l"/>
                </a:tabLst>
                <a:defRPr/>
              </a:pPr>
              <a:t>12</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34819" name="Rectangle 1"/>
          <p:cNvSpPr>
            <a:spLocks noGrp="1" noRot="1" noChangeAspect="1" noChangeArrowheads="1" noTextEdit="1"/>
          </p:cNvSpPr>
          <p:nvPr>
            <p:ph type="sldImg"/>
          </p:nvPr>
        </p:nvSpPr>
        <p:spPr>
          <a:xfrm>
            <a:off x="2032000" y="569913"/>
            <a:ext cx="5075238" cy="2855912"/>
          </a:xfrm>
          <a:solidFill>
            <a:srgbClr val="FFFFFF"/>
          </a:solidFill>
          <a:ln/>
        </p:spPr>
      </p:sp>
      <p:sp>
        <p:nvSpPr>
          <p:cNvPr id="34820" name="Rectangle 2"/>
          <p:cNvSpPr>
            <a:spLocks noGrp="1" noChangeArrowheads="1"/>
          </p:cNvSpPr>
          <p:nvPr>
            <p:ph type="body" idx="1"/>
          </p:nvPr>
        </p:nvSpPr>
        <p:spPr>
          <a:xfrm>
            <a:off x="913470" y="3616324"/>
            <a:ext cx="7312016" cy="34263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latin typeface="Times New Roman" panose="02020603050405020304" pitchFamily="18" charset="0"/>
            </a:endParaRPr>
          </a:p>
        </p:txBody>
      </p:sp>
    </p:spTree>
    <p:extLst>
      <p:ext uri="{BB962C8B-B14F-4D97-AF65-F5344CB8AC3E}">
        <p14:creationId xmlns:p14="http://schemas.microsoft.com/office/powerpoint/2010/main" val="2238126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15576" indent="-213992">
              <a:tabLst>
                <a:tab pos="722814" algn="l"/>
                <a:tab pos="1445628" algn="l"/>
                <a:tab pos="2168442" algn="l"/>
                <a:tab pos="2891257" algn="l"/>
              </a:tabLst>
              <a:defRPr>
                <a:solidFill>
                  <a:schemeClr val="bg1"/>
                </a:solidFill>
                <a:latin typeface="Calibri" panose="020F0502020204030204" pitchFamily="34" charset="0"/>
                <a:ea typeface="Microsoft YaHei" panose="020B0503020204020204" pitchFamily="34" charset="-122"/>
              </a:defRPr>
            </a:lvl1pPr>
            <a:lvl2pPr>
              <a:tabLst>
                <a:tab pos="722814" algn="l"/>
                <a:tab pos="1445628" algn="l"/>
                <a:tab pos="2168442" algn="l"/>
                <a:tab pos="2891257" algn="l"/>
              </a:tabLst>
              <a:defRPr>
                <a:solidFill>
                  <a:schemeClr val="bg1"/>
                </a:solidFill>
                <a:latin typeface="Calibri" panose="020F0502020204030204" pitchFamily="34" charset="0"/>
                <a:ea typeface="Microsoft YaHei" panose="020B0503020204020204" pitchFamily="34" charset="-122"/>
              </a:defRPr>
            </a:lvl2pPr>
            <a:lvl3pPr>
              <a:tabLst>
                <a:tab pos="722814" algn="l"/>
                <a:tab pos="1445628" algn="l"/>
                <a:tab pos="2168442" algn="l"/>
                <a:tab pos="2891257" algn="l"/>
              </a:tabLst>
              <a:defRPr>
                <a:solidFill>
                  <a:schemeClr val="bg1"/>
                </a:solidFill>
                <a:latin typeface="Calibri" panose="020F0502020204030204" pitchFamily="34" charset="0"/>
                <a:ea typeface="Microsoft YaHei" panose="020B0503020204020204" pitchFamily="34" charset="-122"/>
              </a:defRPr>
            </a:lvl3pPr>
            <a:lvl4pPr>
              <a:tabLst>
                <a:tab pos="722814" algn="l"/>
                <a:tab pos="1445628" algn="l"/>
                <a:tab pos="2168442" algn="l"/>
                <a:tab pos="2891257" algn="l"/>
              </a:tabLst>
              <a:defRPr>
                <a:solidFill>
                  <a:schemeClr val="bg1"/>
                </a:solidFill>
                <a:latin typeface="Calibri" panose="020F0502020204030204" pitchFamily="34" charset="0"/>
                <a:ea typeface="Microsoft YaHei" panose="020B0503020204020204" pitchFamily="34" charset="-122"/>
              </a:defRPr>
            </a:lvl4pPr>
            <a:lvl5pPr>
              <a:tabLst>
                <a:tab pos="722814" algn="l"/>
                <a:tab pos="1445628" algn="l"/>
                <a:tab pos="2168442" algn="l"/>
                <a:tab pos="2891257" algn="l"/>
              </a:tabLst>
              <a:defRPr>
                <a:solidFill>
                  <a:schemeClr val="bg1"/>
                </a:solidFill>
                <a:latin typeface="Calibri" panose="020F0502020204030204" pitchFamily="34" charset="0"/>
                <a:ea typeface="Microsoft YaHei" panose="020B0503020204020204" pitchFamily="34" charset="-122"/>
              </a:defRPr>
            </a:lvl5pPr>
            <a:lvl6pPr marL="2510828" indent="-228257" defTabSz="448589" eaLnBrk="0" fontAlgn="base" hangingPunct="0">
              <a:spcBef>
                <a:spcPct val="0"/>
              </a:spcBef>
              <a:spcAft>
                <a:spcPct val="0"/>
              </a:spcAft>
              <a:buClr>
                <a:srgbClr val="000000"/>
              </a:buClr>
              <a:buSzPct val="100000"/>
              <a:buFont typeface="Times New Roman" panose="02020603050405020304" pitchFamily="18" charset="0"/>
              <a:tabLst>
                <a:tab pos="722814" algn="l"/>
                <a:tab pos="1445628" algn="l"/>
                <a:tab pos="2168442" algn="l"/>
                <a:tab pos="2891257" algn="l"/>
              </a:tabLst>
              <a:defRPr>
                <a:solidFill>
                  <a:schemeClr val="bg1"/>
                </a:solidFill>
                <a:latin typeface="Calibri" panose="020F0502020204030204" pitchFamily="34" charset="0"/>
                <a:ea typeface="Microsoft YaHei" panose="020B0503020204020204" pitchFamily="34" charset="-122"/>
              </a:defRPr>
            </a:lvl6pPr>
            <a:lvl7pPr marL="2967342" indent="-228257" defTabSz="448589" eaLnBrk="0" fontAlgn="base" hangingPunct="0">
              <a:spcBef>
                <a:spcPct val="0"/>
              </a:spcBef>
              <a:spcAft>
                <a:spcPct val="0"/>
              </a:spcAft>
              <a:buClr>
                <a:srgbClr val="000000"/>
              </a:buClr>
              <a:buSzPct val="100000"/>
              <a:buFont typeface="Times New Roman" panose="02020603050405020304" pitchFamily="18" charset="0"/>
              <a:tabLst>
                <a:tab pos="722814" algn="l"/>
                <a:tab pos="1445628" algn="l"/>
                <a:tab pos="2168442" algn="l"/>
                <a:tab pos="2891257" algn="l"/>
              </a:tabLst>
              <a:defRPr>
                <a:solidFill>
                  <a:schemeClr val="bg1"/>
                </a:solidFill>
                <a:latin typeface="Calibri" panose="020F0502020204030204" pitchFamily="34" charset="0"/>
                <a:ea typeface="Microsoft YaHei" panose="020B0503020204020204" pitchFamily="34" charset="-122"/>
              </a:defRPr>
            </a:lvl7pPr>
            <a:lvl8pPr marL="3423857" indent="-228257" defTabSz="448589" eaLnBrk="0" fontAlgn="base" hangingPunct="0">
              <a:spcBef>
                <a:spcPct val="0"/>
              </a:spcBef>
              <a:spcAft>
                <a:spcPct val="0"/>
              </a:spcAft>
              <a:buClr>
                <a:srgbClr val="000000"/>
              </a:buClr>
              <a:buSzPct val="100000"/>
              <a:buFont typeface="Times New Roman" panose="02020603050405020304" pitchFamily="18" charset="0"/>
              <a:tabLst>
                <a:tab pos="722814" algn="l"/>
                <a:tab pos="1445628" algn="l"/>
                <a:tab pos="2168442" algn="l"/>
                <a:tab pos="2891257" algn="l"/>
              </a:tabLst>
              <a:defRPr>
                <a:solidFill>
                  <a:schemeClr val="bg1"/>
                </a:solidFill>
                <a:latin typeface="Calibri" panose="020F0502020204030204" pitchFamily="34" charset="0"/>
                <a:ea typeface="Microsoft YaHei" panose="020B0503020204020204" pitchFamily="34" charset="-122"/>
              </a:defRPr>
            </a:lvl8pPr>
            <a:lvl9pPr marL="3880371" indent="-228257" defTabSz="448589" eaLnBrk="0" fontAlgn="base" hangingPunct="0">
              <a:spcBef>
                <a:spcPct val="0"/>
              </a:spcBef>
              <a:spcAft>
                <a:spcPct val="0"/>
              </a:spcAft>
              <a:buClr>
                <a:srgbClr val="000000"/>
              </a:buClr>
              <a:buSzPct val="100000"/>
              <a:buFont typeface="Times New Roman" panose="02020603050405020304" pitchFamily="18" charset="0"/>
              <a:tabLst>
                <a:tab pos="722814" algn="l"/>
                <a:tab pos="1445628" algn="l"/>
                <a:tab pos="2168442" algn="l"/>
                <a:tab pos="2891257" algn="l"/>
              </a:tabLst>
              <a:defRPr>
                <a:solidFill>
                  <a:schemeClr val="bg1"/>
                </a:solidFill>
                <a:latin typeface="Calibri" panose="020F0502020204030204" pitchFamily="34" charset="0"/>
                <a:ea typeface="Microsoft YaHei" panose="020B0503020204020204" pitchFamily="34" charset="-122"/>
              </a:defRPr>
            </a:lvl9pPr>
          </a:lstStyle>
          <a:p>
            <a:pPr marL="215576" marR="0" lvl="0" indent="-213992" algn="r" defTabSz="914400" rtl="0" eaLnBrk="1" fontAlgn="auto" latinLnBrk="0" hangingPunct="1">
              <a:lnSpc>
                <a:spcPct val="100000"/>
              </a:lnSpc>
              <a:spcBef>
                <a:spcPts val="0"/>
              </a:spcBef>
              <a:spcAft>
                <a:spcPts val="0"/>
              </a:spcAft>
              <a:buClrTx/>
              <a:buSzTx/>
              <a:buFontTx/>
              <a:buNone/>
              <a:tabLst>
                <a:tab pos="722814" algn="l"/>
                <a:tab pos="1445628" algn="l"/>
                <a:tab pos="2168442" algn="l"/>
                <a:tab pos="2891257" algn="l"/>
              </a:tabLst>
              <a:defRPr/>
            </a:pPr>
            <a:fld id="{C06AE883-3DAB-4544-9A3F-BCD8B0B0D26E}" type="slidenum">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mn-cs"/>
              </a:rPr>
              <a:pPr marL="215576" marR="0" lvl="0" indent="-213992" algn="r" defTabSz="914400" rtl="0" eaLnBrk="1" fontAlgn="auto" latinLnBrk="0" hangingPunct="1">
                <a:lnSpc>
                  <a:spcPct val="100000"/>
                </a:lnSpc>
                <a:spcBef>
                  <a:spcPts val="0"/>
                </a:spcBef>
                <a:spcAft>
                  <a:spcPts val="0"/>
                </a:spcAft>
                <a:buClrTx/>
                <a:buSzTx/>
                <a:buFontTx/>
                <a:buNone/>
                <a:tabLst>
                  <a:tab pos="722814" algn="l"/>
                  <a:tab pos="1445628" algn="l"/>
                  <a:tab pos="2168442" algn="l"/>
                  <a:tab pos="2891257" algn="l"/>
                </a:tabLst>
                <a:defRPr/>
              </a:pPr>
              <a:t>13</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34819" name="Rectangle 1"/>
          <p:cNvSpPr>
            <a:spLocks noGrp="1" noRot="1" noChangeAspect="1" noChangeArrowheads="1" noTextEdit="1"/>
          </p:cNvSpPr>
          <p:nvPr>
            <p:ph type="sldImg"/>
          </p:nvPr>
        </p:nvSpPr>
        <p:spPr>
          <a:xfrm>
            <a:off x="2032000" y="569913"/>
            <a:ext cx="5075238" cy="2855912"/>
          </a:xfrm>
          <a:solidFill>
            <a:srgbClr val="FFFFFF"/>
          </a:solidFill>
          <a:ln/>
        </p:spPr>
      </p:sp>
      <p:sp>
        <p:nvSpPr>
          <p:cNvPr id="34820" name="Rectangle 2"/>
          <p:cNvSpPr>
            <a:spLocks noGrp="1" noChangeArrowheads="1"/>
          </p:cNvSpPr>
          <p:nvPr>
            <p:ph type="body" idx="1"/>
          </p:nvPr>
        </p:nvSpPr>
        <p:spPr>
          <a:xfrm>
            <a:off x="913470" y="3616324"/>
            <a:ext cx="7312016" cy="34263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latin typeface="Times New Roman" panose="02020603050405020304" pitchFamily="18" charset="0"/>
            </a:endParaRPr>
          </a:p>
        </p:txBody>
      </p:sp>
    </p:spTree>
    <p:extLst>
      <p:ext uri="{BB962C8B-B14F-4D97-AF65-F5344CB8AC3E}">
        <p14:creationId xmlns:p14="http://schemas.microsoft.com/office/powerpoint/2010/main" val="5489660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0" name="Rectangle 9"/>
          <p:cNvSpPr/>
          <p:nvPr userDrawn="1"/>
        </p:nvSpPr>
        <p:spPr>
          <a:xfrm>
            <a:off x="914400" y="6019800"/>
            <a:ext cx="1117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Rectangle 8"/>
          <p:cNvSpPr/>
          <p:nvPr userDrawn="1"/>
        </p:nvSpPr>
        <p:spPr>
          <a:xfrm>
            <a:off x="203200" y="152400"/>
            <a:ext cx="11785600" cy="5943600"/>
          </a:xfrm>
          <a:prstGeom prst="rect">
            <a:avLst/>
          </a:prstGeom>
          <a:solidFill>
            <a:srgbClr val="91C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3" name="Picture 12" descr="green-pictos.jpg"/>
          <p:cNvPicPr>
            <a:picLocks noChangeAspect="1"/>
          </p:cNvPicPr>
          <p:nvPr userDrawn="1"/>
        </p:nvPicPr>
        <p:blipFill>
          <a:blip r:embed="rId2" cstate="print"/>
          <a:srcRect t="45585"/>
          <a:stretch>
            <a:fillRect/>
          </a:stretch>
        </p:blipFill>
        <p:spPr>
          <a:xfrm>
            <a:off x="239595" y="154983"/>
            <a:ext cx="11684000" cy="5941017"/>
          </a:xfrm>
          <a:prstGeom prst="rect">
            <a:avLst/>
          </a:prstGeom>
        </p:spPr>
      </p:pic>
      <p:sp>
        <p:nvSpPr>
          <p:cNvPr id="2" name="Title 1"/>
          <p:cNvSpPr>
            <a:spLocks noGrp="1"/>
          </p:cNvSpPr>
          <p:nvPr>
            <p:ph type="ctrTitle"/>
          </p:nvPr>
        </p:nvSpPr>
        <p:spPr>
          <a:xfrm>
            <a:off x="1828800" y="2133601"/>
            <a:ext cx="9855200" cy="533400"/>
          </a:xfrm>
        </p:spPr>
        <p:txBody>
          <a:bodyPr/>
          <a:lstStyle/>
          <a:p>
            <a:r>
              <a:rPr lang="en-US" dirty="0"/>
              <a:t>Click to edit Master title style</a:t>
            </a:r>
          </a:p>
        </p:txBody>
      </p:sp>
      <p:sp>
        <p:nvSpPr>
          <p:cNvPr id="4" name="Date Placeholder 3"/>
          <p:cNvSpPr>
            <a:spLocks noGrp="1"/>
          </p:cNvSpPr>
          <p:nvPr>
            <p:ph type="dt" sz="half" idx="10"/>
          </p:nvPr>
        </p:nvSpPr>
        <p:spPr>
          <a:xfrm>
            <a:off x="925690" y="6356352"/>
            <a:ext cx="2528711" cy="365125"/>
          </a:xfrm>
          <a:prstGeom prst="rect">
            <a:avLst/>
          </a:prstGeom>
        </p:spPr>
        <p:txBody>
          <a:bodyPr/>
          <a:lstStyle/>
          <a:p>
            <a:fld id="{1D8BD707-D9CF-40AE-B4C6-C98DA3205C09}" type="datetimeFigureOut">
              <a:rPr lang="en-US" smtClean="0"/>
              <a:pPr/>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userDrawn="1"/>
        </p:nvCxnSpPr>
        <p:spPr>
          <a:xfrm>
            <a:off x="1473200" y="2259077"/>
            <a:ext cx="0" cy="3528000"/>
          </a:xfrm>
          <a:prstGeom prst="line">
            <a:avLst/>
          </a:prstGeom>
          <a:ln w="381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 name="Block Arc 11"/>
          <p:cNvSpPr/>
          <p:nvPr userDrawn="1"/>
        </p:nvSpPr>
        <p:spPr>
          <a:xfrm>
            <a:off x="1219200" y="5889626"/>
            <a:ext cx="508000" cy="381001"/>
          </a:xfrm>
          <a:prstGeom prst="blockArc">
            <a:avLst/>
          </a:prstGeom>
          <a:solidFill>
            <a:schemeClr val="bg1"/>
          </a:solidFill>
          <a:ln w="381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1396939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a:xfrm>
            <a:off x="924985" y="6356350"/>
            <a:ext cx="2525183" cy="361950"/>
          </a:xfrm>
          <a:prstGeom prst="rect">
            <a:avLst/>
          </a:prstGeom>
          <a:ln/>
        </p:spPr>
        <p:txBody>
          <a:bodyPr/>
          <a:lstStyle>
            <a:lvl1pPr>
              <a:defRPr/>
            </a:lvl1pPr>
          </a:lstStyle>
          <a:p>
            <a:pPr>
              <a:defRPr/>
            </a:pPr>
            <a:endParaRPr lang="en-US"/>
          </a:p>
        </p:txBody>
      </p:sp>
      <p:sp>
        <p:nvSpPr>
          <p:cNvPr id="3" name="Rectangle 7"/>
          <p:cNvSpPr>
            <a:spLocks noGrp="1" noChangeArrowheads="1"/>
          </p:cNvSpPr>
          <p:nvPr>
            <p:ph type="sldNum" idx="11"/>
          </p:nvPr>
        </p:nvSpPr>
        <p:spPr>
          <a:ln/>
        </p:spPr>
        <p:txBody>
          <a:bodyPr/>
          <a:lstStyle>
            <a:lvl1pPr>
              <a:defRPr/>
            </a:lvl1pPr>
          </a:lstStyle>
          <a:p>
            <a:fld id="{82B02823-0002-43BA-9B49-C72185FB288B}" type="slidenum">
              <a:rPr lang="en-US" altLang="en-US"/>
              <a:pPr/>
              <a:t>‹#›</a:t>
            </a:fld>
            <a:endParaRPr lang="en-US" altLang="en-US"/>
          </a:p>
        </p:txBody>
      </p:sp>
    </p:spTree>
    <p:extLst>
      <p:ext uri="{BB962C8B-B14F-4D97-AF65-F5344CB8AC3E}">
        <p14:creationId xmlns:p14="http://schemas.microsoft.com/office/powerpoint/2010/main" val="156024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0" name="Rectangle 9"/>
          <p:cNvSpPr/>
          <p:nvPr userDrawn="1"/>
        </p:nvSpPr>
        <p:spPr>
          <a:xfrm>
            <a:off x="914400" y="6019800"/>
            <a:ext cx="1117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Rectangle 8"/>
          <p:cNvSpPr/>
          <p:nvPr userDrawn="1"/>
        </p:nvSpPr>
        <p:spPr>
          <a:xfrm>
            <a:off x="203200" y="152400"/>
            <a:ext cx="11785600" cy="5943600"/>
          </a:xfrm>
          <a:prstGeom prst="rect">
            <a:avLst/>
          </a:prstGeom>
          <a:solidFill>
            <a:srgbClr val="91C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3" name="Picture 12" descr="green-pictos.jpg"/>
          <p:cNvPicPr>
            <a:picLocks noChangeAspect="1"/>
          </p:cNvPicPr>
          <p:nvPr userDrawn="1"/>
        </p:nvPicPr>
        <p:blipFill>
          <a:blip r:embed="rId2" cstate="print"/>
          <a:srcRect t="45585"/>
          <a:stretch>
            <a:fillRect/>
          </a:stretch>
        </p:blipFill>
        <p:spPr>
          <a:xfrm>
            <a:off x="239595" y="154983"/>
            <a:ext cx="11684000" cy="5941017"/>
          </a:xfrm>
          <a:prstGeom prst="rect">
            <a:avLst/>
          </a:prstGeom>
        </p:spPr>
      </p:pic>
      <p:sp>
        <p:nvSpPr>
          <p:cNvPr id="2" name="Title 1"/>
          <p:cNvSpPr>
            <a:spLocks noGrp="1"/>
          </p:cNvSpPr>
          <p:nvPr>
            <p:ph type="ctrTitle"/>
          </p:nvPr>
        </p:nvSpPr>
        <p:spPr>
          <a:xfrm>
            <a:off x="1828800" y="2133601"/>
            <a:ext cx="9855200" cy="533400"/>
          </a:xfrm>
        </p:spPr>
        <p:txBody>
          <a:bodyPr/>
          <a:lstStyle/>
          <a:p>
            <a:r>
              <a:rPr lang="en-US" dirty="0"/>
              <a:t>Click to edit Master title style</a:t>
            </a:r>
          </a:p>
        </p:txBody>
      </p:sp>
      <p:sp>
        <p:nvSpPr>
          <p:cNvPr id="4" name="Date Placeholder 3"/>
          <p:cNvSpPr>
            <a:spLocks noGrp="1"/>
          </p:cNvSpPr>
          <p:nvPr>
            <p:ph type="dt" sz="half" idx="10"/>
          </p:nvPr>
        </p:nvSpPr>
        <p:spPr>
          <a:xfrm>
            <a:off x="925690" y="6356352"/>
            <a:ext cx="2528711" cy="365125"/>
          </a:xfrm>
          <a:prstGeom prst="rect">
            <a:avLst/>
          </a:prstGeom>
        </p:spPr>
        <p:txBody>
          <a:bodyPr/>
          <a:lstStyle/>
          <a:p>
            <a:fld id="{1D8BD707-D9CF-40AE-B4C6-C98DA3205C09}" type="datetimeFigureOut">
              <a:rPr lang="en-US" smtClean="0"/>
              <a:pPr/>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userDrawn="1"/>
        </p:nvCxnSpPr>
        <p:spPr>
          <a:xfrm>
            <a:off x="1473200" y="2259077"/>
            <a:ext cx="0" cy="3528000"/>
          </a:xfrm>
          <a:prstGeom prst="line">
            <a:avLst/>
          </a:prstGeom>
          <a:ln w="381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 name="Block Arc 11"/>
          <p:cNvSpPr/>
          <p:nvPr userDrawn="1"/>
        </p:nvSpPr>
        <p:spPr>
          <a:xfrm>
            <a:off x="1219200" y="5889626"/>
            <a:ext cx="508000" cy="381001"/>
          </a:xfrm>
          <a:prstGeom prst="blockArc">
            <a:avLst/>
          </a:prstGeom>
          <a:solidFill>
            <a:schemeClr val="bg1"/>
          </a:solidFill>
          <a:ln w="381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377442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0" name="Rectangle 9"/>
          <p:cNvSpPr/>
          <p:nvPr userDrawn="1"/>
        </p:nvSpPr>
        <p:spPr>
          <a:xfrm>
            <a:off x="914400" y="5943600"/>
            <a:ext cx="1117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Rectangle 8"/>
          <p:cNvSpPr/>
          <p:nvPr userDrawn="1"/>
        </p:nvSpPr>
        <p:spPr>
          <a:xfrm>
            <a:off x="203200" y="152400"/>
            <a:ext cx="11785600" cy="5943600"/>
          </a:xfrm>
          <a:prstGeom prst="rect">
            <a:avLst/>
          </a:prstGeom>
          <a:solidFill>
            <a:srgbClr val="91C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4" name="Picture 13" descr="green-pictos.jpg"/>
          <p:cNvPicPr>
            <a:picLocks noChangeAspect="1"/>
          </p:cNvPicPr>
          <p:nvPr userDrawn="1"/>
        </p:nvPicPr>
        <p:blipFill>
          <a:blip r:embed="rId2" cstate="print"/>
          <a:srcRect t="45585"/>
          <a:stretch>
            <a:fillRect/>
          </a:stretch>
        </p:blipFill>
        <p:spPr>
          <a:xfrm>
            <a:off x="239595" y="154983"/>
            <a:ext cx="11684000" cy="5941017"/>
          </a:xfrm>
          <a:prstGeom prst="rect">
            <a:avLst/>
          </a:prstGeom>
        </p:spPr>
      </p:pic>
      <p:sp>
        <p:nvSpPr>
          <p:cNvPr id="2" name="Title 1"/>
          <p:cNvSpPr>
            <a:spLocks noGrp="1"/>
          </p:cNvSpPr>
          <p:nvPr>
            <p:ph type="ctrTitle"/>
          </p:nvPr>
        </p:nvSpPr>
        <p:spPr>
          <a:xfrm>
            <a:off x="1828800" y="2133601"/>
            <a:ext cx="9855200" cy="533400"/>
          </a:xfrm>
        </p:spPr>
        <p:txBody>
          <a:bodyPr/>
          <a:lstStyle/>
          <a:p>
            <a:r>
              <a:rPr lang="en-US" dirty="0"/>
              <a:t>Click to edit Master title style</a:t>
            </a:r>
          </a:p>
        </p:txBody>
      </p:sp>
      <p:sp>
        <p:nvSpPr>
          <p:cNvPr id="3" name="Subtitle 2"/>
          <p:cNvSpPr>
            <a:spLocks noGrp="1"/>
          </p:cNvSpPr>
          <p:nvPr>
            <p:ph type="subTitle" idx="1"/>
          </p:nvPr>
        </p:nvSpPr>
        <p:spPr>
          <a:xfrm>
            <a:off x="1828800" y="2819400"/>
            <a:ext cx="8534400" cy="4572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925690" y="6356352"/>
            <a:ext cx="2528711" cy="365125"/>
          </a:xfrm>
          <a:prstGeom prst="rect">
            <a:avLst/>
          </a:prstGeom>
        </p:spPr>
        <p:txBody>
          <a:bodyPr/>
          <a:lstStyle/>
          <a:p>
            <a:fld id="{1D8BD707-D9CF-40AE-B4C6-C98DA3205C09}" type="datetimeFigureOut">
              <a:rPr lang="en-US" smtClean="0"/>
              <a:pPr/>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userDrawn="1"/>
        </p:nvCxnSpPr>
        <p:spPr>
          <a:xfrm>
            <a:off x="1473200" y="2259077"/>
            <a:ext cx="0" cy="3528000"/>
          </a:xfrm>
          <a:prstGeom prst="line">
            <a:avLst/>
          </a:prstGeom>
          <a:ln w="381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 name="Block Arc 11"/>
          <p:cNvSpPr/>
          <p:nvPr userDrawn="1"/>
        </p:nvSpPr>
        <p:spPr>
          <a:xfrm>
            <a:off x="1219200" y="5889626"/>
            <a:ext cx="508000" cy="381001"/>
          </a:xfrm>
          <a:prstGeom prst="blockArc">
            <a:avLst/>
          </a:prstGeom>
          <a:solidFill>
            <a:schemeClr val="bg1"/>
          </a:solidFill>
          <a:ln w="381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648278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14" name="Rectangle 13"/>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p:cNvSpPr/>
          <p:nvPr userDrawn="1"/>
        </p:nvSpPr>
        <p:spPr>
          <a:xfrm>
            <a:off x="914400" y="5943600"/>
            <a:ext cx="1117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p:nvPr>
        </p:nvSpPr>
        <p:spPr>
          <a:xfrm>
            <a:off x="1828800" y="2133601"/>
            <a:ext cx="9855200" cy="533400"/>
          </a:xfrm>
        </p:spPr>
        <p:txBody>
          <a:bodyPr/>
          <a:lstStyle/>
          <a:p>
            <a:r>
              <a:rPr lang="en-US"/>
              <a:t>Click to edit Master title style</a:t>
            </a:r>
          </a:p>
        </p:txBody>
      </p:sp>
      <p:sp>
        <p:nvSpPr>
          <p:cNvPr id="3" name="Subtitle 2"/>
          <p:cNvSpPr>
            <a:spLocks noGrp="1"/>
          </p:cNvSpPr>
          <p:nvPr>
            <p:ph type="subTitle" idx="1"/>
          </p:nvPr>
        </p:nvSpPr>
        <p:spPr>
          <a:xfrm>
            <a:off x="1828800" y="2819400"/>
            <a:ext cx="8534400" cy="457200"/>
          </a:xfrm>
        </p:spPr>
        <p:txBody>
          <a:bodyPr/>
          <a:lstStyle>
            <a:lvl1pPr marL="0" indent="0" algn="l">
              <a:buNone/>
              <a:defRPr>
                <a:solidFill>
                  <a:srgbClr val="91C84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925690" y="6356352"/>
            <a:ext cx="2528711" cy="365125"/>
          </a:xfrm>
          <a:prstGeom prst="rect">
            <a:avLst/>
          </a:prstGeom>
        </p:spPr>
        <p:txBody>
          <a:bodyPr/>
          <a:lstStyle/>
          <a:p>
            <a:fld id="{1D8BD707-D9CF-40AE-B4C6-C98DA3205C09}" type="datetimeFigureOut">
              <a:rPr lang="en-US" smtClean="0"/>
              <a:pPr/>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userDrawn="1"/>
        </p:nvCxnSpPr>
        <p:spPr>
          <a:xfrm>
            <a:off x="1473200" y="2263200"/>
            <a:ext cx="0" cy="3528000"/>
          </a:xfrm>
          <a:prstGeom prst="line">
            <a:avLst/>
          </a:prstGeom>
          <a:ln w="38100" cap="rnd">
            <a:solidFill>
              <a:srgbClr val="91C848"/>
            </a:solidFill>
            <a:prstDash val="sysDot"/>
          </a:ln>
        </p:spPr>
        <p:style>
          <a:lnRef idx="1">
            <a:schemeClr val="accent1"/>
          </a:lnRef>
          <a:fillRef idx="0">
            <a:schemeClr val="accent1"/>
          </a:fillRef>
          <a:effectRef idx="0">
            <a:schemeClr val="accent1"/>
          </a:effectRef>
          <a:fontRef idx="minor">
            <a:schemeClr val="tx1"/>
          </a:fontRef>
        </p:style>
      </p:cxnSp>
      <p:sp>
        <p:nvSpPr>
          <p:cNvPr id="12" name="Block Arc 11"/>
          <p:cNvSpPr/>
          <p:nvPr userDrawn="1"/>
        </p:nvSpPr>
        <p:spPr>
          <a:xfrm>
            <a:off x="1219200" y="5880101"/>
            <a:ext cx="508000" cy="381001"/>
          </a:xfrm>
          <a:prstGeom prst="blockArc">
            <a:avLst/>
          </a:prstGeom>
          <a:solidFill>
            <a:srgbClr val="91C848"/>
          </a:solidFill>
          <a:ln w="38100">
            <a:solidFill>
              <a:srgbClr val="91C84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708197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4" name="Rectangle 13"/>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p:cNvSpPr/>
          <p:nvPr userDrawn="1"/>
        </p:nvSpPr>
        <p:spPr>
          <a:xfrm>
            <a:off x="914400" y="5943600"/>
            <a:ext cx="1117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p:nvPr>
        </p:nvSpPr>
        <p:spPr>
          <a:xfrm>
            <a:off x="1828800" y="2133601"/>
            <a:ext cx="9855200" cy="533400"/>
          </a:xfrm>
        </p:spPr>
        <p:txBody>
          <a:bodyPr/>
          <a:lstStyle/>
          <a:p>
            <a:r>
              <a:rPr lang="en-US"/>
              <a:t>Click to edit Master title style</a:t>
            </a:r>
          </a:p>
        </p:txBody>
      </p:sp>
      <p:sp>
        <p:nvSpPr>
          <p:cNvPr id="4" name="Date Placeholder 3"/>
          <p:cNvSpPr>
            <a:spLocks noGrp="1"/>
          </p:cNvSpPr>
          <p:nvPr>
            <p:ph type="dt" sz="half" idx="10"/>
          </p:nvPr>
        </p:nvSpPr>
        <p:spPr>
          <a:xfrm>
            <a:off x="925690" y="6356352"/>
            <a:ext cx="2528711" cy="365125"/>
          </a:xfrm>
          <a:prstGeom prst="rect">
            <a:avLst/>
          </a:prstGeom>
        </p:spPr>
        <p:txBody>
          <a:bodyPr/>
          <a:lstStyle/>
          <a:p>
            <a:fld id="{1D8BD707-D9CF-40AE-B4C6-C98DA3205C09}" type="datetimeFigureOut">
              <a:rPr lang="en-US" smtClean="0"/>
              <a:pPr/>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userDrawn="1"/>
        </p:nvCxnSpPr>
        <p:spPr>
          <a:xfrm>
            <a:off x="1473200" y="2263200"/>
            <a:ext cx="0" cy="3528000"/>
          </a:xfrm>
          <a:prstGeom prst="line">
            <a:avLst/>
          </a:prstGeom>
          <a:ln w="38100" cap="rnd">
            <a:solidFill>
              <a:srgbClr val="91C848"/>
            </a:solidFill>
            <a:prstDash val="sysDot"/>
          </a:ln>
        </p:spPr>
        <p:style>
          <a:lnRef idx="1">
            <a:schemeClr val="accent1"/>
          </a:lnRef>
          <a:fillRef idx="0">
            <a:schemeClr val="accent1"/>
          </a:fillRef>
          <a:effectRef idx="0">
            <a:schemeClr val="accent1"/>
          </a:effectRef>
          <a:fontRef idx="minor">
            <a:schemeClr val="tx1"/>
          </a:fontRef>
        </p:style>
      </p:cxnSp>
      <p:sp>
        <p:nvSpPr>
          <p:cNvPr id="12" name="Block Arc 11"/>
          <p:cNvSpPr/>
          <p:nvPr userDrawn="1"/>
        </p:nvSpPr>
        <p:spPr>
          <a:xfrm>
            <a:off x="1219200" y="5880101"/>
            <a:ext cx="508000" cy="381001"/>
          </a:xfrm>
          <a:prstGeom prst="blockArc">
            <a:avLst/>
          </a:prstGeom>
          <a:solidFill>
            <a:srgbClr val="91C848"/>
          </a:solidFill>
          <a:ln w="38100">
            <a:solidFill>
              <a:srgbClr val="91C84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513615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25690" y="6356352"/>
            <a:ext cx="2528711" cy="365125"/>
          </a:xfrm>
          <a:prstGeom prst="rect">
            <a:avLst/>
          </a:prstGeom>
        </p:spPr>
        <p:txBody>
          <a:bodyPr/>
          <a:lstStyle/>
          <a:p>
            <a:fld id="{1D8BD707-D9CF-40AE-B4C6-C98DA3205C09}" type="datetimeFigureOut">
              <a:rPr lang="en-US" smtClean="0"/>
              <a:pPr/>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5145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828800" y="1585913"/>
            <a:ext cx="4775200" cy="639762"/>
          </a:xfrm>
        </p:spPr>
        <p:txBody>
          <a:bodyPr anchor="b"/>
          <a:lstStyle>
            <a:lvl1pPr marL="0" indent="0">
              <a:buNone/>
              <a:defRPr sz="2400" b="1">
                <a:solidFill>
                  <a:srgbClr val="91C84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1828800" y="2174875"/>
            <a:ext cx="4775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925690" y="6356352"/>
            <a:ext cx="2528711" cy="365125"/>
          </a:xfrm>
          <a:prstGeom prst="rect">
            <a:avLst/>
          </a:prstGeom>
        </p:spPr>
        <p:txBody>
          <a:bodyPr/>
          <a:lstStyle/>
          <a:p>
            <a:fld id="{1D8BD707-D9CF-40AE-B4C6-C98DA3205C09}" type="datetimeFigureOut">
              <a:rPr lang="en-US" smtClean="0"/>
              <a:pPr/>
              <a:t>11/13/2018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 Placeholder 2"/>
          <p:cNvSpPr>
            <a:spLocks noGrp="1"/>
          </p:cNvSpPr>
          <p:nvPr>
            <p:ph type="body" idx="13"/>
          </p:nvPr>
        </p:nvSpPr>
        <p:spPr>
          <a:xfrm>
            <a:off x="6807200" y="1585913"/>
            <a:ext cx="4775200" cy="639762"/>
          </a:xfrm>
        </p:spPr>
        <p:txBody>
          <a:bodyPr anchor="b"/>
          <a:lstStyle>
            <a:lvl1pPr marL="0" indent="0">
              <a:buNone/>
              <a:defRPr sz="2400" b="1">
                <a:solidFill>
                  <a:srgbClr val="91C84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15" name="Content Placeholder 3"/>
          <p:cNvSpPr>
            <a:spLocks noGrp="1"/>
          </p:cNvSpPr>
          <p:nvPr>
            <p:ph sz="half" idx="14"/>
          </p:nvPr>
        </p:nvSpPr>
        <p:spPr>
          <a:xfrm>
            <a:off x="6807200" y="2174875"/>
            <a:ext cx="4775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5613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30400" y="4800601"/>
            <a:ext cx="96520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30400" y="533400"/>
            <a:ext cx="9652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30400" y="5367339"/>
            <a:ext cx="9652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25690" y="6356352"/>
            <a:ext cx="2528711" cy="365125"/>
          </a:xfrm>
          <a:prstGeom prst="rect">
            <a:avLst/>
          </a:prstGeom>
        </p:spPr>
        <p:txBody>
          <a:bodyPr/>
          <a:lstStyle/>
          <a:p>
            <a:fld id="{1D8BD707-D9CF-40AE-B4C6-C98DA3205C09}" type="datetimeFigureOut">
              <a:rPr lang="en-US" smtClean="0"/>
              <a:pPr/>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4795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25690" y="6356352"/>
            <a:ext cx="2528711" cy="365125"/>
          </a:xfrm>
          <a:prstGeom prst="rect">
            <a:avLst/>
          </a:prstGeom>
        </p:spPr>
        <p:txBody>
          <a:bodyPr/>
          <a:lstStyle/>
          <a:p>
            <a:fld id="{1D8BD707-D9CF-40AE-B4C6-C98DA3205C09}" type="datetimeFigureOut">
              <a:rPr lang="en-US" smtClean="0"/>
              <a:pPr/>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4432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25690" y="6356352"/>
            <a:ext cx="2528711" cy="365125"/>
          </a:xfrm>
          <a:prstGeom prst="rect">
            <a:avLst/>
          </a:prstGeom>
        </p:spPr>
        <p:txBody>
          <a:bodyPr/>
          <a:lstStyle/>
          <a:p>
            <a:fld id="{1D8BD707-D9CF-40AE-B4C6-C98DA3205C09}" type="datetimeFigureOut">
              <a:rPr lang="en-US" smtClean="0"/>
              <a:pPr/>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7782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0" name="Rectangle 9"/>
          <p:cNvSpPr/>
          <p:nvPr userDrawn="1"/>
        </p:nvSpPr>
        <p:spPr>
          <a:xfrm>
            <a:off x="914400" y="5943600"/>
            <a:ext cx="1117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Rectangle 8"/>
          <p:cNvSpPr/>
          <p:nvPr userDrawn="1"/>
        </p:nvSpPr>
        <p:spPr>
          <a:xfrm>
            <a:off x="203200" y="152400"/>
            <a:ext cx="11785600" cy="5943600"/>
          </a:xfrm>
          <a:prstGeom prst="rect">
            <a:avLst/>
          </a:prstGeom>
          <a:solidFill>
            <a:srgbClr val="91C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4" name="Picture 13" descr="green-pictos.jpg"/>
          <p:cNvPicPr>
            <a:picLocks noChangeAspect="1"/>
          </p:cNvPicPr>
          <p:nvPr userDrawn="1"/>
        </p:nvPicPr>
        <p:blipFill>
          <a:blip r:embed="rId2" cstate="print"/>
          <a:srcRect t="45585"/>
          <a:stretch>
            <a:fillRect/>
          </a:stretch>
        </p:blipFill>
        <p:spPr>
          <a:xfrm>
            <a:off x="239595" y="154983"/>
            <a:ext cx="11684000" cy="5941017"/>
          </a:xfrm>
          <a:prstGeom prst="rect">
            <a:avLst/>
          </a:prstGeom>
        </p:spPr>
      </p:pic>
      <p:sp>
        <p:nvSpPr>
          <p:cNvPr id="2" name="Title 1"/>
          <p:cNvSpPr>
            <a:spLocks noGrp="1"/>
          </p:cNvSpPr>
          <p:nvPr>
            <p:ph type="ctrTitle"/>
          </p:nvPr>
        </p:nvSpPr>
        <p:spPr>
          <a:xfrm>
            <a:off x="1828800" y="2133601"/>
            <a:ext cx="9855200" cy="533400"/>
          </a:xfrm>
        </p:spPr>
        <p:txBody>
          <a:bodyPr/>
          <a:lstStyle/>
          <a:p>
            <a:r>
              <a:rPr lang="en-US" dirty="0"/>
              <a:t>Click to edit Master title style</a:t>
            </a:r>
          </a:p>
        </p:txBody>
      </p:sp>
      <p:sp>
        <p:nvSpPr>
          <p:cNvPr id="3" name="Subtitle 2"/>
          <p:cNvSpPr>
            <a:spLocks noGrp="1"/>
          </p:cNvSpPr>
          <p:nvPr>
            <p:ph type="subTitle" idx="1"/>
          </p:nvPr>
        </p:nvSpPr>
        <p:spPr>
          <a:xfrm>
            <a:off x="1828800" y="2819400"/>
            <a:ext cx="8534400" cy="4572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925690" y="6356352"/>
            <a:ext cx="2528711" cy="365125"/>
          </a:xfrm>
          <a:prstGeom prst="rect">
            <a:avLst/>
          </a:prstGeom>
        </p:spPr>
        <p:txBody>
          <a:bodyPr/>
          <a:lstStyle/>
          <a:p>
            <a:fld id="{1D8BD707-D9CF-40AE-B4C6-C98DA3205C09}" type="datetimeFigureOut">
              <a:rPr lang="en-US" smtClean="0"/>
              <a:pPr/>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userDrawn="1"/>
        </p:nvCxnSpPr>
        <p:spPr>
          <a:xfrm>
            <a:off x="1473200" y="2259077"/>
            <a:ext cx="0" cy="3528000"/>
          </a:xfrm>
          <a:prstGeom prst="line">
            <a:avLst/>
          </a:prstGeom>
          <a:ln w="381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 name="Block Arc 11"/>
          <p:cNvSpPr/>
          <p:nvPr userDrawn="1"/>
        </p:nvSpPr>
        <p:spPr>
          <a:xfrm>
            <a:off x="1219200" y="5889626"/>
            <a:ext cx="508000" cy="381001"/>
          </a:xfrm>
          <a:prstGeom prst="blockArc">
            <a:avLst/>
          </a:prstGeom>
          <a:solidFill>
            <a:schemeClr val="bg1"/>
          </a:solidFill>
          <a:ln w="381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2508687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pPr>
              <a:defRPr/>
            </a:pPr>
            <a:fld id="{8C381CC8-3192-43A8-A805-B784457E360F}" type="slidenum">
              <a:rPr lang="de-DE"/>
              <a:pPr>
                <a:defRPr/>
              </a:pPr>
              <a:t>‹#›</a:t>
            </a:fld>
            <a:endParaRPr lang="de-DE"/>
          </a:p>
        </p:txBody>
      </p:sp>
    </p:spTree>
    <p:extLst>
      <p:ext uri="{BB962C8B-B14F-4D97-AF65-F5344CB8AC3E}">
        <p14:creationId xmlns:p14="http://schemas.microsoft.com/office/powerpoint/2010/main" val="1866765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06400" y="381000"/>
            <a:ext cx="11277600" cy="55626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3" name="Foliennummernplatzhalter 3"/>
          <p:cNvSpPr>
            <a:spLocks noGrp="1"/>
          </p:cNvSpPr>
          <p:nvPr>
            <p:ph type="sldNum" sz="quarter" idx="10"/>
          </p:nvPr>
        </p:nvSpPr>
        <p:spPr/>
        <p:txBody>
          <a:bodyPr/>
          <a:lstStyle>
            <a:lvl1pPr>
              <a:defRPr/>
            </a:lvl1pPr>
          </a:lstStyle>
          <a:p>
            <a:pPr>
              <a:defRPr/>
            </a:pPr>
            <a:fld id="{BD6E7DEC-519D-448E-A16F-BBA43FCE7339}" type="slidenum">
              <a:rPr lang="de-DE"/>
              <a:pPr>
                <a:defRPr/>
              </a:pPr>
              <a:t>‹#›</a:t>
            </a:fld>
            <a:endParaRPr lang="de-DE" sz="1400">
              <a:latin typeface="Times" pitchFamily="18" charset="0"/>
            </a:endParaRPr>
          </a:p>
        </p:txBody>
      </p:sp>
    </p:spTree>
    <p:extLst>
      <p:ext uri="{BB962C8B-B14F-4D97-AF65-F5344CB8AC3E}">
        <p14:creationId xmlns:p14="http://schemas.microsoft.com/office/powerpoint/2010/main" val="478951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37E97-4CE2-48E8-8E57-1E4CB34E3F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F4A999A-86D1-40DD-A8D6-52CFF11A3D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665DBC6-BC62-472B-A12D-9D151C8EC8AA}"/>
              </a:ext>
            </a:extLst>
          </p:cNvPr>
          <p:cNvSpPr>
            <a:spLocks noGrp="1"/>
          </p:cNvSpPr>
          <p:nvPr>
            <p:ph type="dt" sz="half" idx="10"/>
          </p:nvPr>
        </p:nvSpPr>
        <p:spPr/>
        <p:txBody>
          <a:bodyPr/>
          <a:lstStyle/>
          <a:p>
            <a:fld id="{E382ECF7-56D2-46A4-AA55-F6CC33AA41C1}" type="datetimeFigureOut">
              <a:rPr lang="en-GB" smtClean="0"/>
              <a:t>13/11/2018</a:t>
            </a:fld>
            <a:endParaRPr lang="en-GB"/>
          </a:p>
        </p:txBody>
      </p:sp>
      <p:sp>
        <p:nvSpPr>
          <p:cNvPr id="5" name="Footer Placeholder 4">
            <a:extLst>
              <a:ext uri="{FF2B5EF4-FFF2-40B4-BE49-F238E27FC236}">
                <a16:creationId xmlns:a16="http://schemas.microsoft.com/office/drawing/2014/main" id="{F8CFEDF1-4CFB-4C2A-A44F-6EF0925F65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2C93B1-495C-42C8-B217-28396EF11117}"/>
              </a:ext>
            </a:extLst>
          </p:cNvPr>
          <p:cNvSpPr>
            <a:spLocks noGrp="1"/>
          </p:cNvSpPr>
          <p:nvPr>
            <p:ph type="sldNum" sz="quarter" idx="12"/>
          </p:nvPr>
        </p:nvSpPr>
        <p:spPr/>
        <p:txBody>
          <a:bodyPr/>
          <a:lstStyle/>
          <a:p>
            <a:fld id="{64966E8F-1275-4BB9-826A-083190A8AB46}" type="slidenum">
              <a:rPr lang="en-GB" smtClean="0"/>
              <a:t>‹#›</a:t>
            </a:fld>
            <a:endParaRPr lang="en-GB"/>
          </a:p>
        </p:txBody>
      </p:sp>
    </p:spTree>
    <p:extLst>
      <p:ext uri="{BB962C8B-B14F-4D97-AF65-F5344CB8AC3E}">
        <p14:creationId xmlns:p14="http://schemas.microsoft.com/office/powerpoint/2010/main" val="1210231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DF78-1965-4E9D-858C-1936A66C71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0F763B-F340-4727-BF69-94941ACF5C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9FE73D-8931-4A88-A954-C3150BF051F3}"/>
              </a:ext>
            </a:extLst>
          </p:cNvPr>
          <p:cNvSpPr>
            <a:spLocks noGrp="1"/>
          </p:cNvSpPr>
          <p:nvPr>
            <p:ph type="dt" sz="half" idx="10"/>
          </p:nvPr>
        </p:nvSpPr>
        <p:spPr/>
        <p:txBody>
          <a:bodyPr/>
          <a:lstStyle/>
          <a:p>
            <a:fld id="{E382ECF7-56D2-46A4-AA55-F6CC33AA41C1}" type="datetimeFigureOut">
              <a:rPr lang="en-GB" smtClean="0"/>
              <a:t>13/11/2018</a:t>
            </a:fld>
            <a:endParaRPr lang="en-GB"/>
          </a:p>
        </p:txBody>
      </p:sp>
      <p:sp>
        <p:nvSpPr>
          <p:cNvPr id="5" name="Footer Placeholder 4">
            <a:extLst>
              <a:ext uri="{FF2B5EF4-FFF2-40B4-BE49-F238E27FC236}">
                <a16:creationId xmlns:a16="http://schemas.microsoft.com/office/drawing/2014/main" id="{38C96FF1-3BF1-4ED8-83E5-7A890B823E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7ADD75-3930-443A-91DD-E405A708767F}"/>
              </a:ext>
            </a:extLst>
          </p:cNvPr>
          <p:cNvSpPr>
            <a:spLocks noGrp="1"/>
          </p:cNvSpPr>
          <p:nvPr>
            <p:ph type="sldNum" sz="quarter" idx="12"/>
          </p:nvPr>
        </p:nvSpPr>
        <p:spPr/>
        <p:txBody>
          <a:bodyPr/>
          <a:lstStyle/>
          <a:p>
            <a:fld id="{64966E8F-1275-4BB9-826A-083190A8AB46}" type="slidenum">
              <a:rPr lang="en-GB" smtClean="0"/>
              <a:t>‹#›</a:t>
            </a:fld>
            <a:endParaRPr lang="en-GB"/>
          </a:p>
        </p:txBody>
      </p:sp>
    </p:spTree>
    <p:extLst>
      <p:ext uri="{BB962C8B-B14F-4D97-AF65-F5344CB8AC3E}">
        <p14:creationId xmlns:p14="http://schemas.microsoft.com/office/powerpoint/2010/main" val="243462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CFD89-AF03-413E-B4FD-7CA073F88F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4FE2F22-F3CB-4996-A0A9-A4228D1262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CC92D7A-DBF2-4A43-90EA-BFECC4273F9D}"/>
              </a:ext>
            </a:extLst>
          </p:cNvPr>
          <p:cNvSpPr>
            <a:spLocks noGrp="1"/>
          </p:cNvSpPr>
          <p:nvPr>
            <p:ph type="dt" sz="half" idx="10"/>
          </p:nvPr>
        </p:nvSpPr>
        <p:spPr/>
        <p:txBody>
          <a:bodyPr/>
          <a:lstStyle/>
          <a:p>
            <a:fld id="{E382ECF7-56D2-46A4-AA55-F6CC33AA41C1}" type="datetimeFigureOut">
              <a:rPr lang="en-GB" smtClean="0"/>
              <a:t>13/11/2018</a:t>
            </a:fld>
            <a:endParaRPr lang="en-GB"/>
          </a:p>
        </p:txBody>
      </p:sp>
      <p:sp>
        <p:nvSpPr>
          <p:cNvPr id="5" name="Footer Placeholder 4">
            <a:extLst>
              <a:ext uri="{FF2B5EF4-FFF2-40B4-BE49-F238E27FC236}">
                <a16:creationId xmlns:a16="http://schemas.microsoft.com/office/drawing/2014/main" id="{B9FAAEB8-5368-47FE-A1C8-C7EB397EDD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0F337B-91F1-40E5-97DD-8E48CB3BF3F5}"/>
              </a:ext>
            </a:extLst>
          </p:cNvPr>
          <p:cNvSpPr>
            <a:spLocks noGrp="1"/>
          </p:cNvSpPr>
          <p:nvPr>
            <p:ph type="sldNum" sz="quarter" idx="12"/>
          </p:nvPr>
        </p:nvSpPr>
        <p:spPr/>
        <p:txBody>
          <a:bodyPr/>
          <a:lstStyle/>
          <a:p>
            <a:fld id="{64966E8F-1275-4BB9-826A-083190A8AB46}" type="slidenum">
              <a:rPr lang="en-GB" smtClean="0"/>
              <a:t>‹#›</a:t>
            </a:fld>
            <a:endParaRPr lang="en-GB"/>
          </a:p>
        </p:txBody>
      </p:sp>
    </p:spTree>
    <p:extLst>
      <p:ext uri="{BB962C8B-B14F-4D97-AF65-F5344CB8AC3E}">
        <p14:creationId xmlns:p14="http://schemas.microsoft.com/office/powerpoint/2010/main" val="7359024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C66AD-15A2-4C6B-939E-CF525F0965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EB3ABB-805C-408C-B81C-EE6FE3FC018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FEB01F3-9555-444E-94C1-B48368373CA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5166F93-EBDB-42E6-81B4-56E3309E006C}"/>
              </a:ext>
            </a:extLst>
          </p:cNvPr>
          <p:cNvSpPr>
            <a:spLocks noGrp="1"/>
          </p:cNvSpPr>
          <p:nvPr>
            <p:ph type="dt" sz="half" idx="10"/>
          </p:nvPr>
        </p:nvSpPr>
        <p:spPr/>
        <p:txBody>
          <a:bodyPr/>
          <a:lstStyle/>
          <a:p>
            <a:fld id="{E382ECF7-56D2-46A4-AA55-F6CC33AA41C1}" type="datetimeFigureOut">
              <a:rPr lang="en-GB" smtClean="0"/>
              <a:t>13/11/2018</a:t>
            </a:fld>
            <a:endParaRPr lang="en-GB"/>
          </a:p>
        </p:txBody>
      </p:sp>
      <p:sp>
        <p:nvSpPr>
          <p:cNvPr id="6" name="Footer Placeholder 5">
            <a:extLst>
              <a:ext uri="{FF2B5EF4-FFF2-40B4-BE49-F238E27FC236}">
                <a16:creationId xmlns:a16="http://schemas.microsoft.com/office/drawing/2014/main" id="{0224A7FD-1AF7-4489-8829-AA133B5C97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52AB12-DD97-4638-8DB4-A35AAA4DEFDB}"/>
              </a:ext>
            </a:extLst>
          </p:cNvPr>
          <p:cNvSpPr>
            <a:spLocks noGrp="1"/>
          </p:cNvSpPr>
          <p:nvPr>
            <p:ph type="sldNum" sz="quarter" idx="12"/>
          </p:nvPr>
        </p:nvSpPr>
        <p:spPr/>
        <p:txBody>
          <a:bodyPr/>
          <a:lstStyle/>
          <a:p>
            <a:fld id="{64966E8F-1275-4BB9-826A-083190A8AB46}" type="slidenum">
              <a:rPr lang="en-GB" smtClean="0"/>
              <a:t>‹#›</a:t>
            </a:fld>
            <a:endParaRPr lang="en-GB"/>
          </a:p>
        </p:txBody>
      </p:sp>
    </p:spTree>
    <p:extLst>
      <p:ext uri="{BB962C8B-B14F-4D97-AF65-F5344CB8AC3E}">
        <p14:creationId xmlns:p14="http://schemas.microsoft.com/office/powerpoint/2010/main" val="34761457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15F26-A395-4272-86AF-F00CA360475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338658-7B43-484C-92B7-5084636AA8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5C20A1E-A997-4BAB-8786-C243053B96A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DB15A54-6E1D-417C-904F-3CD5D7D2E7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2D22117-BB59-4AF3-A01F-27C901C2228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406972D-E812-4415-B72F-3CDE02F95B03}"/>
              </a:ext>
            </a:extLst>
          </p:cNvPr>
          <p:cNvSpPr>
            <a:spLocks noGrp="1"/>
          </p:cNvSpPr>
          <p:nvPr>
            <p:ph type="dt" sz="half" idx="10"/>
          </p:nvPr>
        </p:nvSpPr>
        <p:spPr/>
        <p:txBody>
          <a:bodyPr/>
          <a:lstStyle/>
          <a:p>
            <a:fld id="{E382ECF7-56D2-46A4-AA55-F6CC33AA41C1}" type="datetimeFigureOut">
              <a:rPr lang="en-GB" smtClean="0"/>
              <a:t>13/11/2018</a:t>
            </a:fld>
            <a:endParaRPr lang="en-GB"/>
          </a:p>
        </p:txBody>
      </p:sp>
      <p:sp>
        <p:nvSpPr>
          <p:cNvPr id="8" name="Footer Placeholder 7">
            <a:extLst>
              <a:ext uri="{FF2B5EF4-FFF2-40B4-BE49-F238E27FC236}">
                <a16:creationId xmlns:a16="http://schemas.microsoft.com/office/drawing/2014/main" id="{698D72CA-4FE9-4028-8F60-36E228C315E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36E3FF7-1DA4-4B1D-9D36-5EC74D6A38B8}"/>
              </a:ext>
            </a:extLst>
          </p:cNvPr>
          <p:cNvSpPr>
            <a:spLocks noGrp="1"/>
          </p:cNvSpPr>
          <p:nvPr>
            <p:ph type="sldNum" sz="quarter" idx="12"/>
          </p:nvPr>
        </p:nvSpPr>
        <p:spPr/>
        <p:txBody>
          <a:bodyPr/>
          <a:lstStyle/>
          <a:p>
            <a:fld id="{64966E8F-1275-4BB9-826A-083190A8AB46}" type="slidenum">
              <a:rPr lang="en-GB" smtClean="0"/>
              <a:t>‹#›</a:t>
            </a:fld>
            <a:endParaRPr lang="en-GB"/>
          </a:p>
        </p:txBody>
      </p:sp>
    </p:spTree>
    <p:extLst>
      <p:ext uri="{BB962C8B-B14F-4D97-AF65-F5344CB8AC3E}">
        <p14:creationId xmlns:p14="http://schemas.microsoft.com/office/powerpoint/2010/main" val="22977719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2A0BA-8F10-4669-AC40-EEBADD9339B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3844C4C-B74A-442F-971B-6FB3F5DE25FD}"/>
              </a:ext>
            </a:extLst>
          </p:cNvPr>
          <p:cNvSpPr>
            <a:spLocks noGrp="1"/>
          </p:cNvSpPr>
          <p:nvPr>
            <p:ph type="dt" sz="half" idx="10"/>
          </p:nvPr>
        </p:nvSpPr>
        <p:spPr/>
        <p:txBody>
          <a:bodyPr/>
          <a:lstStyle/>
          <a:p>
            <a:fld id="{E382ECF7-56D2-46A4-AA55-F6CC33AA41C1}" type="datetimeFigureOut">
              <a:rPr lang="en-GB" smtClean="0"/>
              <a:t>13/11/2018</a:t>
            </a:fld>
            <a:endParaRPr lang="en-GB"/>
          </a:p>
        </p:txBody>
      </p:sp>
      <p:sp>
        <p:nvSpPr>
          <p:cNvPr id="4" name="Footer Placeholder 3">
            <a:extLst>
              <a:ext uri="{FF2B5EF4-FFF2-40B4-BE49-F238E27FC236}">
                <a16:creationId xmlns:a16="http://schemas.microsoft.com/office/drawing/2014/main" id="{199A498C-A8EF-470F-BF8F-5AA851EBC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5B1168E-275C-4D83-BB0B-12D8212FA63A}"/>
              </a:ext>
            </a:extLst>
          </p:cNvPr>
          <p:cNvSpPr>
            <a:spLocks noGrp="1"/>
          </p:cNvSpPr>
          <p:nvPr>
            <p:ph type="sldNum" sz="quarter" idx="12"/>
          </p:nvPr>
        </p:nvSpPr>
        <p:spPr/>
        <p:txBody>
          <a:bodyPr/>
          <a:lstStyle/>
          <a:p>
            <a:fld id="{64966E8F-1275-4BB9-826A-083190A8AB46}" type="slidenum">
              <a:rPr lang="en-GB" smtClean="0"/>
              <a:t>‹#›</a:t>
            </a:fld>
            <a:endParaRPr lang="en-GB"/>
          </a:p>
        </p:txBody>
      </p:sp>
    </p:spTree>
    <p:extLst>
      <p:ext uri="{BB962C8B-B14F-4D97-AF65-F5344CB8AC3E}">
        <p14:creationId xmlns:p14="http://schemas.microsoft.com/office/powerpoint/2010/main" val="35864039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0A8AE6-AC00-450D-9043-FCC9260CC17E}"/>
              </a:ext>
            </a:extLst>
          </p:cNvPr>
          <p:cNvSpPr>
            <a:spLocks noGrp="1"/>
          </p:cNvSpPr>
          <p:nvPr>
            <p:ph type="dt" sz="half" idx="10"/>
          </p:nvPr>
        </p:nvSpPr>
        <p:spPr/>
        <p:txBody>
          <a:bodyPr/>
          <a:lstStyle/>
          <a:p>
            <a:fld id="{E382ECF7-56D2-46A4-AA55-F6CC33AA41C1}" type="datetimeFigureOut">
              <a:rPr lang="en-GB" smtClean="0"/>
              <a:t>13/11/2018</a:t>
            </a:fld>
            <a:endParaRPr lang="en-GB"/>
          </a:p>
        </p:txBody>
      </p:sp>
      <p:sp>
        <p:nvSpPr>
          <p:cNvPr id="3" name="Footer Placeholder 2">
            <a:extLst>
              <a:ext uri="{FF2B5EF4-FFF2-40B4-BE49-F238E27FC236}">
                <a16:creationId xmlns:a16="http://schemas.microsoft.com/office/drawing/2014/main" id="{BBF5C813-A040-4CC9-83DE-5364DFE16CA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4890AE0-ABA3-4ACD-91A7-F7294969B06D}"/>
              </a:ext>
            </a:extLst>
          </p:cNvPr>
          <p:cNvSpPr>
            <a:spLocks noGrp="1"/>
          </p:cNvSpPr>
          <p:nvPr>
            <p:ph type="sldNum" sz="quarter" idx="12"/>
          </p:nvPr>
        </p:nvSpPr>
        <p:spPr/>
        <p:txBody>
          <a:bodyPr/>
          <a:lstStyle/>
          <a:p>
            <a:fld id="{64966E8F-1275-4BB9-826A-083190A8AB46}" type="slidenum">
              <a:rPr lang="en-GB" smtClean="0"/>
              <a:t>‹#›</a:t>
            </a:fld>
            <a:endParaRPr lang="en-GB"/>
          </a:p>
        </p:txBody>
      </p:sp>
    </p:spTree>
    <p:extLst>
      <p:ext uri="{BB962C8B-B14F-4D97-AF65-F5344CB8AC3E}">
        <p14:creationId xmlns:p14="http://schemas.microsoft.com/office/powerpoint/2010/main" val="963600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85EE3-657D-4BD2-8E5A-B598133984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1ED83F3-45C5-4D2C-8E27-643A28B20F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0AE294-4DAB-4437-8BCD-15047F37BF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D78B95-8521-4A57-A414-7D1DFE0B771A}"/>
              </a:ext>
            </a:extLst>
          </p:cNvPr>
          <p:cNvSpPr>
            <a:spLocks noGrp="1"/>
          </p:cNvSpPr>
          <p:nvPr>
            <p:ph type="dt" sz="half" idx="10"/>
          </p:nvPr>
        </p:nvSpPr>
        <p:spPr/>
        <p:txBody>
          <a:bodyPr/>
          <a:lstStyle/>
          <a:p>
            <a:fld id="{E382ECF7-56D2-46A4-AA55-F6CC33AA41C1}" type="datetimeFigureOut">
              <a:rPr lang="en-GB" smtClean="0"/>
              <a:t>13/11/2018</a:t>
            </a:fld>
            <a:endParaRPr lang="en-GB"/>
          </a:p>
        </p:txBody>
      </p:sp>
      <p:sp>
        <p:nvSpPr>
          <p:cNvPr id="6" name="Footer Placeholder 5">
            <a:extLst>
              <a:ext uri="{FF2B5EF4-FFF2-40B4-BE49-F238E27FC236}">
                <a16:creationId xmlns:a16="http://schemas.microsoft.com/office/drawing/2014/main" id="{78A44E4D-D9DA-4D46-9608-6F51540DAC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977DCE-71B8-4431-AB53-66C998391EFD}"/>
              </a:ext>
            </a:extLst>
          </p:cNvPr>
          <p:cNvSpPr>
            <a:spLocks noGrp="1"/>
          </p:cNvSpPr>
          <p:nvPr>
            <p:ph type="sldNum" sz="quarter" idx="12"/>
          </p:nvPr>
        </p:nvSpPr>
        <p:spPr/>
        <p:txBody>
          <a:bodyPr/>
          <a:lstStyle/>
          <a:p>
            <a:fld id="{64966E8F-1275-4BB9-826A-083190A8AB46}" type="slidenum">
              <a:rPr lang="en-GB" smtClean="0"/>
              <a:t>‹#›</a:t>
            </a:fld>
            <a:endParaRPr lang="en-GB"/>
          </a:p>
        </p:txBody>
      </p:sp>
    </p:spTree>
    <p:extLst>
      <p:ext uri="{BB962C8B-B14F-4D97-AF65-F5344CB8AC3E}">
        <p14:creationId xmlns:p14="http://schemas.microsoft.com/office/powerpoint/2010/main" val="10603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14" name="Rectangle 13"/>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p:cNvSpPr/>
          <p:nvPr userDrawn="1"/>
        </p:nvSpPr>
        <p:spPr>
          <a:xfrm>
            <a:off x="914400" y="5943600"/>
            <a:ext cx="1117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p:nvPr>
        </p:nvSpPr>
        <p:spPr>
          <a:xfrm>
            <a:off x="1828800" y="2133601"/>
            <a:ext cx="9855200" cy="533400"/>
          </a:xfrm>
        </p:spPr>
        <p:txBody>
          <a:bodyPr/>
          <a:lstStyle/>
          <a:p>
            <a:r>
              <a:rPr lang="en-US"/>
              <a:t>Click to edit Master title style</a:t>
            </a:r>
          </a:p>
        </p:txBody>
      </p:sp>
      <p:sp>
        <p:nvSpPr>
          <p:cNvPr id="3" name="Subtitle 2"/>
          <p:cNvSpPr>
            <a:spLocks noGrp="1"/>
          </p:cNvSpPr>
          <p:nvPr>
            <p:ph type="subTitle" idx="1"/>
          </p:nvPr>
        </p:nvSpPr>
        <p:spPr>
          <a:xfrm>
            <a:off x="1828800" y="2819400"/>
            <a:ext cx="8534400" cy="457200"/>
          </a:xfrm>
        </p:spPr>
        <p:txBody>
          <a:bodyPr/>
          <a:lstStyle>
            <a:lvl1pPr marL="0" indent="0" algn="l">
              <a:buNone/>
              <a:defRPr>
                <a:solidFill>
                  <a:srgbClr val="91C84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925690" y="6356352"/>
            <a:ext cx="2528711" cy="365125"/>
          </a:xfrm>
          <a:prstGeom prst="rect">
            <a:avLst/>
          </a:prstGeom>
        </p:spPr>
        <p:txBody>
          <a:bodyPr/>
          <a:lstStyle/>
          <a:p>
            <a:fld id="{1D8BD707-D9CF-40AE-B4C6-C98DA3205C09}" type="datetimeFigureOut">
              <a:rPr lang="en-US" smtClean="0"/>
              <a:pPr/>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userDrawn="1"/>
        </p:nvCxnSpPr>
        <p:spPr>
          <a:xfrm>
            <a:off x="1473200" y="2263200"/>
            <a:ext cx="0" cy="3528000"/>
          </a:xfrm>
          <a:prstGeom prst="line">
            <a:avLst/>
          </a:prstGeom>
          <a:ln w="38100" cap="rnd">
            <a:solidFill>
              <a:srgbClr val="91C848"/>
            </a:solidFill>
            <a:prstDash val="sysDot"/>
          </a:ln>
        </p:spPr>
        <p:style>
          <a:lnRef idx="1">
            <a:schemeClr val="accent1"/>
          </a:lnRef>
          <a:fillRef idx="0">
            <a:schemeClr val="accent1"/>
          </a:fillRef>
          <a:effectRef idx="0">
            <a:schemeClr val="accent1"/>
          </a:effectRef>
          <a:fontRef idx="minor">
            <a:schemeClr val="tx1"/>
          </a:fontRef>
        </p:style>
      </p:cxnSp>
      <p:sp>
        <p:nvSpPr>
          <p:cNvPr id="12" name="Block Arc 11"/>
          <p:cNvSpPr/>
          <p:nvPr userDrawn="1"/>
        </p:nvSpPr>
        <p:spPr>
          <a:xfrm>
            <a:off x="1219200" y="5880101"/>
            <a:ext cx="508000" cy="381001"/>
          </a:xfrm>
          <a:prstGeom prst="blockArc">
            <a:avLst/>
          </a:prstGeom>
          <a:solidFill>
            <a:srgbClr val="91C848"/>
          </a:solidFill>
          <a:ln w="38100">
            <a:solidFill>
              <a:srgbClr val="91C84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37402500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19CE9-010E-47D1-B438-E3AD5FE261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E314558-786E-4BBC-A94E-013FE26AF0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A026994-9E83-4E3C-BD88-D12CFF7164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01EAA2-44EA-4AC2-912D-EBCA0AE75462}"/>
              </a:ext>
            </a:extLst>
          </p:cNvPr>
          <p:cNvSpPr>
            <a:spLocks noGrp="1"/>
          </p:cNvSpPr>
          <p:nvPr>
            <p:ph type="dt" sz="half" idx="10"/>
          </p:nvPr>
        </p:nvSpPr>
        <p:spPr/>
        <p:txBody>
          <a:bodyPr/>
          <a:lstStyle/>
          <a:p>
            <a:fld id="{E382ECF7-56D2-46A4-AA55-F6CC33AA41C1}" type="datetimeFigureOut">
              <a:rPr lang="en-GB" smtClean="0"/>
              <a:t>13/11/2018</a:t>
            </a:fld>
            <a:endParaRPr lang="en-GB"/>
          </a:p>
        </p:txBody>
      </p:sp>
      <p:sp>
        <p:nvSpPr>
          <p:cNvPr id="6" name="Footer Placeholder 5">
            <a:extLst>
              <a:ext uri="{FF2B5EF4-FFF2-40B4-BE49-F238E27FC236}">
                <a16:creationId xmlns:a16="http://schemas.microsoft.com/office/drawing/2014/main" id="{E36217C8-C42C-4803-8FB7-2AF24BE309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1B4094-D822-438D-B037-2F3B0D960AF8}"/>
              </a:ext>
            </a:extLst>
          </p:cNvPr>
          <p:cNvSpPr>
            <a:spLocks noGrp="1"/>
          </p:cNvSpPr>
          <p:nvPr>
            <p:ph type="sldNum" sz="quarter" idx="12"/>
          </p:nvPr>
        </p:nvSpPr>
        <p:spPr/>
        <p:txBody>
          <a:bodyPr/>
          <a:lstStyle/>
          <a:p>
            <a:fld id="{64966E8F-1275-4BB9-826A-083190A8AB46}" type="slidenum">
              <a:rPr lang="en-GB" smtClean="0"/>
              <a:t>‹#›</a:t>
            </a:fld>
            <a:endParaRPr lang="en-GB"/>
          </a:p>
        </p:txBody>
      </p:sp>
    </p:spTree>
    <p:extLst>
      <p:ext uri="{BB962C8B-B14F-4D97-AF65-F5344CB8AC3E}">
        <p14:creationId xmlns:p14="http://schemas.microsoft.com/office/powerpoint/2010/main" val="3819797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21A20-A946-4431-B2E7-F9D2339E6B6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1526B8-871D-46DF-8665-80BC601F092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0FC9CB-093A-43B3-9C92-699B21FE8245}"/>
              </a:ext>
            </a:extLst>
          </p:cNvPr>
          <p:cNvSpPr>
            <a:spLocks noGrp="1"/>
          </p:cNvSpPr>
          <p:nvPr>
            <p:ph type="dt" sz="half" idx="10"/>
          </p:nvPr>
        </p:nvSpPr>
        <p:spPr/>
        <p:txBody>
          <a:bodyPr/>
          <a:lstStyle/>
          <a:p>
            <a:fld id="{E382ECF7-56D2-46A4-AA55-F6CC33AA41C1}" type="datetimeFigureOut">
              <a:rPr lang="en-GB" smtClean="0"/>
              <a:t>13/11/2018</a:t>
            </a:fld>
            <a:endParaRPr lang="en-GB"/>
          </a:p>
        </p:txBody>
      </p:sp>
      <p:sp>
        <p:nvSpPr>
          <p:cNvPr id="5" name="Footer Placeholder 4">
            <a:extLst>
              <a:ext uri="{FF2B5EF4-FFF2-40B4-BE49-F238E27FC236}">
                <a16:creationId xmlns:a16="http://schemas.microsoft.com/office/drawing/2014/main" id="{8EE933D2-27D1-4C70-9EA7-4167161F5B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784826-EDC2-4047-AFF9-06D99F5E351E}"/>
              </a:ext>
            </a:extLst>
          </p:cNvPr>
          <p:cNvSpPr>
            <a:spLocks noGrp="1"/>
          </p:cNvSpPr>
          <p:nvPr>
            <p:ph type="sldNum" sz="quarter" idx="12"/>
          </p:nvPr>
        </p:nvSpPr>
        <p:spPr/>
        <p:txBody>
          <a:bodyPr/>
          <a:lstStyle/>
          <a:p>
            <a:fld id="{64966E8F-1275-4BB9-826A-083190A8AB46}" type="slidenum">
              <a:rPr lang="en-GB" smtClean="0"/>
              <a:t>‹#›</a:t>
            </a:fld>
            <a:endParaRPr lang="en-GB"/>
          </a:p>
        </p:txBody>
      </p:sp>
    </p:spTree>
    <p:extLst>
      <p:ext uri="{BB962C8B-B14F-4D97-AF65-F5344CB8AC3E}">
        <p14:creationId xmlns:p14="http://schemas.microsoft.com/office/powerpoint/2010/main" val="8001076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11159B-AFF3-45D2-A11B-EAC10EC673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9C983E-AE5A-4C3A-9ACF-83266D327FF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4F8659-8BD3-4036-9858-C00418E8D9AE}"/>
              </a:ext>
            </a:extLst>
          </p:cNvPr>
          <p:cNvSpPr>
            <a:spLocks noGrp="1"/>
          </p:cNvSpPr>
          <p:nvPr>
            <p:ph type="dt" sz="half" idx="10"/>
          </p:nvPr>
        </p:nvSpPr>
        <p:spPr/>
        <p:txBody>
          <a:bodyPr/>
          <a:lstStyle/>
          <a:p>
            <a:fld id="{E382ECF7-56D2-46A4-AA55-F6CC33AA41C1}" type="datetimeFigureOut">
              <a:rPr lang="en-GB" smtClean="0"/>
              <a:t>13/11/2018</a:t>
            </a:fld>
            <a:endParaRPr lang="en-GB"/>
          </a:p>
        </p:txBody>
      </p:sp>
      <p:sp>
        <p:nvSpPr>
          <p:cNvPr id="5" name="Footer Placeholder 4">
            <a:extLst>
              <a:ext uri="{FF2B5EF4-FFF2-40B4-BE49-F238E27FC236}">
                <a16:creationId xmlns:a16="http://schemas.microsoft.com/office/drawing/2014/main" id="{AF1C24A2-BC5C-4ADC-8942-8DF1162939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1F5176-3FC2-4374-B58F-35F568C280DD}"/>
              </a:ext>
            </a:extLst>
          </p:cNvPr>
          <p:cNvSpPr>
            <a:spLocks noGrp="1"/>
          </p:cNvSpPr>
          <p:nvPr>
            <p:ph type="sldNum" sz="quarter" idx="12"/>
          </p:nvPr>
        </p:nvSpPr>
        <p:spPr/>
        <p:txBody>
          <a:bodyPr/>
          <a:lstStyle/>
          <a:p>
            <a:fld id="{64966E8F-1275-4BB9-826A-083190A8AB46}" type="slidenum">
              <a:rPr lang="en-GB" smtClean="0"/>
              <a:t>‹#›</a:t>
            </a:fld>
            <a:endParaRPr lang="en-GB"/>
          </a:p>
        </p:txBody>
      </p:sp>
    </p:spTree>
    <p:extLst>
      <p:ext uri="{BB962C8B-B14F-4D97-AF65-F5344CB8AC3E}">
        <p14:creationId xmlns:p14="http://schemas.microsoft.com/office/powerpoint/2010/main" val="2971970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4" name="Rectangle 13"/>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p:cNvSpPr/>
          <p:nvPr userDrawn="1"/>
        </p:nvSpPr>
        <p:spPr>
          <a:xfrm>
            <a:off x="914400" y="5943600"/>
            <a:ext cx="1117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p:nvPr>
        </p:nvSpPr>
        <p:spPr>
          <a:xfrm>
            <a:off x="1828800" y="2133601"/>
            <a:ext cx="9855200" cy="533400"/>
          </a:xfrm>
        </p:spPr>
        <p:txBody>
          <a:bodyPr/>
          <a:lstStyle/>
          <a:p>
            <a:r>
              <a:rPr lang="en-US"/>
              <a:t>Click to edit Master title style</a:t>
            </a:r>
          </a:p>
        </p:txBody>
      </p:sp>
      <p:sp>
        <p:nvSpPr>
          <p:cNvPr id="4" name="Date Placeholder 3"/>
          <p:cNvSpPr>
            <a:spLocks noGrp="1"/>
          </p:cNvSpPr>
          <p:nvPr>
            <p:ph type="dt" sz="half" idx="10"/>
          </p:nvPr>
        </p:nvSpPr>
        <p:spPr>
          <a:xfrm>
            <a:off x="925690" y="6356352"/>
            <a:ext cx="2528711" cy="365125"/>
          </a:xfrm>
          <a:prstGeom prst="rect">
            <a:avLst/>
          </a:prstGeom>
        </p:spPr>
        <p:txBody>
          <a:bodyPr/>
          <a:lstStyle/>
          <a:p>
            <a:fld id="{1D8BD707-D9CF-40AE-B4C6-C98DA3205C09}" type="datetimeFigureOut">
              <a:rPr lang="en-US" smtClean="0"/>
              <a:pPr/>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userDrawn="1"/>
        </p:nvCxnSpPr>
        <p:spPr>
          <a:xfrm>
            <a:off x="1473200" y="2263200"/>
            <a:ext cx="0" cy="3528000"/>
          </a:xfrm>
          <a:prstGeom prst="line">
            <a:avLst/>
          </a:prstGeom>
          <a:ln w="38100" cap="rnd">
            <a:solidFill>
              <a:srgbClr val="91C848"/>
            </a:solidFill>
            <a:prstDash val="sysDot"/>
          </a:ln>
        </p:spPr>
        <p:style>
          <a:lnRef idx="1">
            <a:schemeClr val="accent1"/>
          </a:lnRef>
          <a:fillRef idx="0">
            <a:schemeClr val="accent1"/>
          </a:fillRef>
          <a:effectRef idx="0">
            <a:schemeClr val="accent1"/>
          </a:effectRef>
          <a:fontRef idx="minor">
            <a:schemeClr val="tx1"/>
          </a:fontRef>
        </p:style>
      </p:cxnSp>
      <p:sp>
        <p:nvSpPr>
          <p:cNvPr id="12" name="Block Arc 11"/>
          <p:cNvSpPr/>
          <p:nvPr userDrawn="1"/>
        </p:nvSpPr>
        <p:spPr>
          <a:xfrm>
            <a:off x="1219200" y="5880101"/>
            <a:ext cx="508000" cy="381001"/>
          </a:xfrm>
          <a:prstGeom prst="blockArc">
            <a:avLst/>
          </a:prstGeom>
          <a:solidFill>
            <a:srgbClr val="91C848"/>
          </a:solidFill>
          <a:ln w="38100">
            <a:solidFill>
              <a:srgbClr val="91C84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92989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25690" y="6356352"/>
            <a:ext cx="2528711" cy="365125"/>
          </a:xfrm>
          <a:prstGeom prst="rect">
            <a:avLst/>
          </a:prstGeom>
        </p:spPr>
        <p:txBody>
          <a:bodyPr/>
          <a:lstStyle/>
          <a:p>
            <a:fld id="{1D8BD707-D9CF-40AE-B4C6-C98DA3205C09}" type="datetimeFigureOut">
              <a:rPr lang="en-US" smtClean="0"/>
              <a:pPr/>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097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828800" y="1585913"/>
            <a:ext cx="4775200" cy="639762"/>
          </a:xfrm>
        </p:spPr>
        <p:txBody>
          <a:bodyPr anchor="b"/>
          <a:lstStyle>
            <a:lvl1pPr marL="0" indent="0">
              <a:buNone/>
              <a:defRPr sz="2400" b="1">
                <a:solidFill>
                  <a:srgbClr val="91C84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1828800" y="2174875"/>
            <a:ext cx="4775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925690" y="6356352"/>
            <a:ext cx="2528711" cy="365125"/>
          </a:xfrm>
          <a:prstGeom prst="rect">
            <a:avLst/>
          </a:prstGeom>
        </p:spPr>
        <p:txBody>
          <a:bodyPr/>
          <a:lstStyle/>
          <a:p>
            <a:fld id="{1D8BD707-D9CF-40AE-B4C6-C98DA3205C09}" type="datetimeFigureOut">
              <a:rPr lang="en-US" smtClean="0"/>
              <a:pPr/>
              <a:t>11/13/2018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 Placeholder 2"/>
          <p:cNvSpPr>
            <a:spLocks noGrp="1"/>
          </p:cNvSpPr>
          <p:nvPr>
            <p:ph type="body" idx="13"/>
          </p:nvPr>
        </p:nvSpPr>
        <p:spPr>
          <a:xfrm>
            <a:off x="6807200" y="1585913"/>
            <a:ext cx="4775200" cy="639762"/>
          </a:xfrm>
        </p:spPr>
        <p:txBody>
          <a:bodyPr anchor="b"/>
          <a:lstStyle>
            <a:lvl1pPr marL="0" indent="0">
              <a:buNone/>
              <a:defRPr sz="2400" b="1">
                <a:solidFill>
                  <a:srgbClr val="91C84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15" name="Content Placeholder 3"/>
          <p:cNvSpPr>
            <a:spLocks noGrp="1"/>
          </p:cNvSpPr>
          <p:nvPr>
            <p:ph sz="half" idx="14"/>
          </p:nvPr>
        </p:nvSpPr>
        <p:spPr>
          <a:xfrm>
            <a:off x="6807200" y="2174875"/>
            <a:ext cx="4775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7244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30400" y="4800601"/>
            <a:ext cx="96520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30400" y="533400"/>
            <a:ext cx="9652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30400" y="5367339"/>
            <a:ext cx="9652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25690" y="6356352"/>
            <a:ext cx="2528711" cy="365125"/>
          </a:xfrm>
          <a:prstGeom prst="rect">
            <a:avLst/>
          </a:prstGeom>
        </p:spPr>
        <p:txBody>
          <a:bodyPr/>
          <a:lstStyle/>
          <a:p>
            <a:fld id="{1D8BD707-D9CF-40AE-B4C6-C98DA3205C09}" type="datetimeFigureOut">
              <a:rPr lang="en-US" smtClean="0"/>
              <a:pPr/>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31949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25690" y="6356352"/>
            <a:ext cx="2528711" cy="365125"/>
          </a:xfrm>
          <a:prstGeom prst="rect">
            <a:avLst/>
          </a:prstGeom>
        </p:spPr>
        <p:txBody>
          <a:bodyPr/>
          <a:lstStyle/>
          <a:p>
            <a:fld id="{1D8BD707-D9CF-40AE-B4C6-C98DA3205C09}" type="datetimeFigureOut">
              <a:rPr lang="en-US" smtClean="0"/>
              <a:pPr/>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692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25690" y="6356352"/>
            <a:ext cx="2528711" cy="365125"/>
          </a:xfrm>
          <a:prstGeom prst="rect">
            <a:avLst/>
          </a:prstGeom>
        </p:spPr>
        <p:txBody>
          <a:bodyPr/>
          <a:lstStyle/>
          <a:p>
            <a:fld id="{1D8BD707-D9CF-40AE-B4C6-C98DA3205C09}" type="datetimeFigureOut">
              <a:rPr lang="en-US" smtClean="0"/>
              <a:pPr/>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8342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381000"/>
            <a:ext cx="9753600" cy="1143000"/>
          </a:xfrm>
          <a:prstGeom prst="rect">
            <a:avLst/>
          </a:prstGeom>
        </p:spPr>
        <p:txBody>
          <a:bodyPr vert="horz" lIns="91440" tIns="45720" rIns="91440" bIns="45720" rtlCol="0" anchor="t">
            <a:normAutofit/>
          </a:bodyPr>
          <a:lstStyle/>
          <a:p>
            <a:r>
              <a:rPr lang="en-US" dirty="0"/>
              <a:t>Click to edit Master title style</a:t>
            </a:r>
            <a:br>
              <a:rPr lang="en-US" dirty="0"/>
            </a:br>
            <a:endParaRPr lang="en-US" dirty="0"/>
          </a:p>
        </p:txBody>
      </p:sp>
      <p:sp>
        <p:nvSpPr>
          <p:cNvPr id="3" name="Text Placeholder 2"/>
          <p:cNvSpPr>
            <a:spLocks noGrp="1"/>
          </p:cNvSpPr>
          <p:nvPr>
            <p:ph type="body" idx="1"/>
          </p:nvPr>
        </p:nvSpPr>
        <p:spPr>
          <a:xfrm>
            <a:off x="1828800" y="1600202"/>
            <a:ext cx="9753600" cy="44957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grpSp>
        <p:nvGrpSpPr>
          <p:cNvPr id="23" name="Group 22"/>
          <p:cNvGrpSpPr/>
          <p:nvPr userDrawn="1"/>
        </p:nvGrpSpPr>
        <p:grpSpPr>
          <a:xfrm>
            <a:off x="1219200" y="457200"/>
            <a:ext cx="508000" cy="5826456"/>
            <a:chOff x="914400" y="457200"/>
            <a:chExt cx="381000" cy="5826456"/>
          </a:xfrm>
          <a:solidFill>
            <a:srgbClr val="005631"/>
          </a:solidFill>
        </p:grpSpPr>
        <p:cxnSp>
          <p:nvCxnSpPr>
            <p:cNvPr id="21" name="Straight Connector 20"/>
            <p:cNvCxnSpPr/>
            <p:nvPr userDrawn="1"/>
          </p:nvCxnSpPr>
          <p:spPr>
            <a:xfrm>
              <a:off x="1104900" y="457200"/>
              <a:ext cx="0" cy="5400000"/>
            </a:xfrm>
            <a:prstGeom prst="line">
              <a:avLst/>
            </a:prstGeom>
            <a:grpFill/>
            <a:ln w="38100" cap="rnd">
              <a:solidFill>
                <a:srgbClr val="005631"/>
              </a:solidFill>
              <a:prstDash val="sysDot"/>
            </a:ln>
          </p:spPr>
          <p:style>
            <a:lnRef idx="1">
              <a:schemeClr val="accent1"/>
            </a:lnRef>
            <a:fillRef idx="0">
              <a:schemeClr val="accent1"/>
            </a:fillRef>
            <a:effectRef idx="0">
              <a:schemeClr val="accent1"/>
            </a:effectRef>
            <a:fontRef idx="minor">
              <a:schemeClr val="tx1"/>
            </a:fontRef>
          </p:style>
        </p:cxnSp>
        <p:sp>
          <p:nvSpPr>
            <p:cNvPr id="22" name="Block Arc 21"/>
            <p:cNvSpPr/>
            <p:nvPr userDrawn="1"/>
          </p:nvSpPr>
          <p:spPr>
            <a:xfrm>
              <a:off x="914400" y="5902655"/>
              <a:ext cx="381000" cy="381001"/>
            </a:xfrm>
            <a:prstGeom prst="blockArc">
              <a:avLst/>
            </a:prstGeom>
            <a:grpFill/>
            <a:ln w="38100">
              <a:solidFill>
                <a:srgbClr val="00563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grpSp>
      <p:pic>
        <p:nvPicPr>
          <p:cNvPr id="1026" name="Image 4"/>
          <p:cNvPicPr>
            <a:picLocks noChangeAspect="1" noChangeArrowheads="1"/>
          </p:cNvPicPr>
          <p:nvPr userDrawn="1"/>
        </p:nvPicPr>
        <p:blipFill>
          <a:blip r:embed="rId12" cstate="print"/>
          <a:srcRect b="45697"/>
          <a:stretch>
            <a:fillRect/>
          </a:stretch>
        </p:blipFill>
        <p:spPr bwMode="auto">
          <a:xfrm>
            <a:off x="9550400" y="6159646"/>
            <a:ext cx="2336800" cy="622155"/>
          </a:xfrm>
          <a:prstGeom prst="rect">
            <a:avLst/>
          </a:prstGeom>
          <a:noFill/>
          <a:ln w="9525">
            <a:noFill/>
            <a:miter lim="800000"/>
            <a:headEnd/>
            <a:tailEnd/>
          </a:ln>
        </p:spPr>
      </p:pic>
    </p:spTree>
    <p:extLst>
      <p:ext uri="{BB962C8B-B14F-4D97-AF65-F5344CB8AC3E}">
        <p14:creationId xmlns:p14="http://schemas.microsoft.com/office/powerpoint/2010/main" val="4192029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spcBef>
          <a:spcPct val="0"/>
        </a:spcBef>
        <a:buNone/>
        <a:defRPr sz="3200" b="1" kern="1200">
          <a:solidFill>
            <a:srgbClr val="005631"/>
          </a:solidFill>
          <a:latin typeface="+mj-lt"/>
          <a:ea typeface="+mj-ea"/>
          <a:cs typeface="+mj-cs"/>
        </a:defRPr>
      </a:lvl1pPr>
    </p:titleStyle>
    <p:bodyStyle>
      <a:lvl1pPr marL="177800" indent="-177800" algn="l" defTabSz="914400" rtl="0" eaLnBrk="1" latinLnBrk="0" hangingPunct="1">
        <a:spcBef>
          <a:spcPct val="20000"/>
        </a:spcBef>
        <a:buClr>
          <a:srgbClr val="91C848"/>
        </a:buClr>
        <a:buFont typeface="Arial" pitchFamily="34" charset="0"/>
        <a:buChar char="•"/>
        <a:defRPr sz="2400" kern="1200">
          <a:solidFill>
            <a:schemeClr val="tx1"/>
          </a:solidFill>
          <a:latin typeface="+mn-lt"/>
          <a:ea typeface="+mn-ea"/>
          <a:cs typeface="+mn-cs"/>
        </a:defRPr>
      </a:lvl1pPr>
      <a:lvl2pPr marL="360363" indent="-182563" algn="l" defTabSz="914400" rtl="0" eaLnBrk="1" latinLnBrk="0" hangingPunct="1">
        <a:spcBef>
          <a:spcPct val="20000"/>
        </a:spcBef>
        <a:buClr>
          <a:srgbClr val="91C848"/>
        </a:buClr>
        <a:buSzPct val="75000"/>
        <a:buFont typeface="Calibri" pitchFamily="34" charset="0"/>
        <a:buChar char="•"/>
        <a:defRPr sz="2200" kern="1200">
          <a:solidFill>
            <a:schemeClr val="tx1"/>
          </a:solidFill>
          <a:latin typeface="+mn-lt"/>
          <a:ea typeface="+mn-ea"/>
          <a:cs typeface="+mn-cs"/>
        </a:defRPr>
      </a:lvl2pPr>
      <a:lvl3pPr marL="528638" indent="-173038" algn="l" defTabSz="914400" rtl="0" eaLnBrk="1" latinLnBrk="0" hangingPunct="1">
        <a:spcBef>
          <a:spcPct val="20000"/>
        </a:spcBef>
        <a:buClr>
          <a:srgbClr val="91C848"/>
        </a:buClr>
        <a:buFont typeface="Calibri" pitchFamily="34" charset="0"/>
        <a:buChar char="‒"/>
        <a:defRPr sz="1800" kern="1200">
          <a:solidFill>
            <a:schemeClr val="tx1"/>
          </a:solidFill>
          <a:latin typeface="+mn-lt"/>
          <a:ea typeface="+mn-ea"/>
          <a:cs typeface="+mn-cs"/>
        </a:defRPr>
      </a:lvl3pPr>
      <a:lvl4pPr marL="727075" indent="-195263" algn="l" defTabSz="914400" rtl="0" eaLnBrk="1" latinLnBrk="0" hangingPunct="1">
        <a:spcBef>
          <a:spcPct val="20000"/>
        </a:spcBef>
        <a:buClr>
          <a:srgbClr val="91C848"/>
        </a:buClr>
        <a:buFont typeface="Arial" pitchFamily="34" charset="0"/>
        <a:buChar char="–"/>
        <a:defRPr sz="1600" kern="1200">
          <a:solidFill>
            <a:schemeClr val="tx1"/>
          </a:solidFill>
          <a:latin typeface="+mn-lt"/>
          <a:ea typeface="+mn-ea"/>
          <a:cs typeface="+mn-cs"/>
        </a:defRPr>
      </a:lvl4pPr>
      <a:lvl5pPr marL="896938" indent="-173038" algn="l" defTabSz="914400" rtl="0" eaLnBrk="1" latinLnBrk="0" hangingPunct="1">
        <a:spcBef>
          <a:spcPct val="20000"/>
        </a:spcBef>
        <a:buClr>
          <a:srgbClr val="91C848"/>
        </a:buClr>
        <a:buFont typeface="Calibri"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381000"/>
            <a:ext cx="9753600" cy="1143000"/>
          </a:xfrm>
          <a:prstGeom prst="rect">
            <a:avLst/>
          </a:prstGeom>
        </p:spPr>
        <p:txBody>
          <a:bodyPr vert="horz" lIns="91440" tIns="45720" rIns="91440" bIns="45720" rtlCol="0" anchor="t">
            <a:normAutofit/>
          </a:bodyPr>
          <a:lstStyle/>
          <a:p>
            <a:r>
              <a:rPr lang="en-US" dirty="0"/>
              <a:t>Click to edit Master title style</a:t>
            </a:r>
            <a:br>
              <a:rPr lang="en-US" dirty="0"/>
            </a:br>
            <a:endParaRPr lang="en-US" dirty="0"/>
          </a:p>
        </p:txBody>
      </p:sp>
      <p:sp>
        <p:nvSpPr>
          <p:cNvPr id="3" name="Text Placeholder 2"/>
          <p:cNvSpPr>
            <a:spLocks noGrp="1"/>
          </p:cNvSpPr>
          <p:nvPr>
            <p:ph type="body" idx="1"/>
          </p:nvPr>
        </p:nvSpPr>
        <p:spPr>
          <a:xfrm>
            <a:off x="1828800" y="1600202"/>
            <a:ext cx="9753600" cy="44957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15" name="Picture 14" descr="IFOAM-10y.jpg"/>
          <p:cNvPicPr>
            <a:picLocks noChangeAspect="1"/>
          </p:cNvPicPr>
          <p:nvPr userDrawn="1"/>
        </p:nvPicPr>
        <p:blipFill>
          <a:blip r:embed="rId13" cstate="print"/>
          <a:stretch>
            <a:fillRect/>
          </a:stretch>
        </p:blipFill>
        <p:spPr>
          <a:xfrm>
            <a:off x="9550400" y="6202332"/>
            <a:ext cx="2438400" cy="579468"/>
          </a:xfrm>
          <a:prstGeom prst="rect">
            <a:avLst/>
          </a:prstGeom>
        </p:spPr>
      </p:pic>
      <p:grpSp>
        <p:nvGrpSpPr>
          <p:cNvPr id="23" name="Group 22"/>
          <p:cNvGrpSpPr/>
          <p:nvPr userDrawn="1"/>
        </p:nvGrpSpPr>
        <p:grpSpPr>
          <a:xfrm>
            <a:off x="1219200" y="457200"/>
            <a:ext cx="508000" cy="5826456"/>
            <a:chOff x="914400" y="457200"/>
            <a:chExt cx="381000" cy="5826456"/>
          </a:xfrm>
          <a:solidFill>
            <a:srgbClr val="005631"/>
          </a:solidFill>
        </p:grpSpPr>
        <p:cxnSp>
          <p:nvCxnSpPr>
            <p:cNvPr id="21" name="Straight Connector 20"/>
            <p:cNvCxnSpPr/>
            <p:nvPr userDrawn="1"/>
          </p:nvCxnSpPr>
          <p:spPr>
            <a:xfrm>
              <a:off x="1104900" y="457200"/>
              <a:ext cx="0" cy="5400000"/>
            </a:xfrm>
            <a:prstGeom prst="line">
              <a:avLst/>
            </a:prstGeom>
            <a:grpFill/>
            <a:ln w="38100" cap="rnd">
              <a:solidFill>
                <a:srgbClr val="005631"/>
              </a:solidFill>
              <a:prstDash val="sysDot"/>
            </a:ln>
          </p:spPr>
          <p:style>
            <a:lnRef idx="1">
              <a:schemeClr val="accent1"/>
            </a:lnRef>
            <a:fillRef idx="0">
              <a:schemeClr val="accent1"/>
            </a:fillRef>
            <a:effectRef idx="0">
              <a:schemeClr val="accent1"/>
            </a:effectRef>
            <a:fontRef idx="minor">
              <a:schemeClr val="tx1"/>
            </a:fontRef>
          </p:style>
        </p:cxnSp>
        <p:sp>
          <p:nvSpPr>
            <p:cNvPr id="22" name="Block Arc 21"/>
            <p:cNvSpPr/>
            <p:nvPr userDrawn="1"/>
          </p:nvSpPr>
          <p:spPr>
            <a:xfrm>
              <a:off x="914400" y="5902655"/>
              <a:ext cx="381000" cy="381001"/>
            </a:xfrm>
            <a:prstGeom prst="blockArc">
              <a:avLst/>
            </a:prstGeom>
            <a:grpFill/>
            <a:ln w="38100">
              <a:solidFill>
                <a:srgbClr val="00563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grpSp>
    </p:spTree>
    <p:extLst>
      <p:ext uri="{BB962C8B-B14F-4D97-AF65-F5344CB8AC3E}">
        <p14:creationId xmlns:p14="http://schemas.microsoft.com/office/powerpoint/2010/main" val="426411086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spcBef>
          <a:spcPct val="0"/>
        </a:spcBef>
        <a:buNone/>
        <a:defRPr sz="3200" b="1" kern="1200">
          <a:solidFill>
            <a:srgbClr val="005631"/>
          </a:solidFill>
          <a:latin typeface="+mj-lt"/>
          <a:ea typeface="+mj-ea"/>
          <a:cs typeface="+mj-cs"/>
        </a:defRPr>
      </a:lvl1pPr>
    </p:titleStyle>
    <p:bodyStyle>
      <a:lvl1pPr marL="177800" indent="-177800" algn="l" defTabSz="914400" rtl="0" eaLnBrk="1" latinLnBrk="0" hangingPunct="1">
        <a:spcBef>
          <a:spcPct val="20000"/>
        </a:spcBef>
        <a:buClr>
          <a:srgbClr val="91C848"/>
        </a:buClr>
        <a:buFont typeface="Arial" pitchFamily="34" charset="0"/>
        <a:buChar char="•"/>
        <a:defRPr sz="2400" kern="1200">
          <a:solidFill>
            <a:schemeClr val="tx1"/>
          </a:solidFill>
          <a:latin typeface="+mn-lt"/>
          <a:ea typeface="+mn-ea"/>
          <a:cs typeface="+mn-cs"/>
        </a:defRPr>
      </a:lvl1pPr>
      <a:lvl2pPr marL="360363" indent="-182563" algn="l" defTabSz="914400" rtl="0" eaLnBrk="1" latinLnBrk="0" hangingPunct="1">
        <a:spcBef>
          <a:spcPct val="20000"/>
        </a:spcBef>
        <a:buClr>
          <a:srgbClr val="91C848"/>
        </a:buClr>
        <a:buSzPct val="75000"/>
        <a:buFont typeface="Calibri" pitchFamily="34" charset="0"/>
        <a:buChar char="•"/>
        <a:defRPr sz="2200" kern="1200">
          <a:solidFill>
            <a:schemeClr val="tx1"/>
          </a:solidFill>
          <a:latin typeface="+mn-lt"/>
          <a:ea typeface="+mn-ea"/>
          <a:cs typeface="+mn-cs"/>
        </a:defRPr>
      </a:lvl2pPr>
      <a:lvl3pPr marL="528638" indent="-173038" algn="l" defTabSz="914400" rtl="0" eaLnBrk="1" latinLnBrk="0" hangingPunct="1">
        <a:spcBef>
          <a:spcPct val="20000"/>
        </a:spcBef>
        <a:buClr>
          <a:srgbClr val="91C848"/>
        </a:buClr>
        <a:buFont typeface="Calibri" pitchFamily="34" charset="0"/>
        <a:buChar char="‒"/>
        <a:defRPr sz="1800" kern="1200">
          <a:solidFill>
            <a:schemeClr val="tx1"/>
          </a:solidFill>
          <a:latin typeface="+mn-lt"/>
          <a:ea typeface="+mn-ea"/>
          <a:cs typeface="+mn-cs"/>
        </a:defRPr>
      </a:lvl3pPr>
      <a:lvl4pPr marL="727075" indent="-195263" algn="l" defTabSz="914400" rtl="0" eaLnBrk="1" latinLnBrk="0" hangingPunct="1">
        <a:spcBef>
          <a:spcPct val="20000"/>
        </a:spcBef>
        <a:buClr>
          <a:srgbClr val="91C848"/>
        </a:buClr>
        <a:buFont typeface="Arial" pitchFamily="34" charset="0"/>
        <a:buChar char="–"/>
        <a:defRPr sz="1600" kern="1200">
          <a:solidFill>
            <a:schemeClr val="tx1"/>
          </a:solidFill>
          <a:latin typeface="+mn-lt"/>
          <a:ea typeface="+mn-ea"/>
          <a:cs typeface="+mn-cs"/>
        </a:defRPr>
      </a:lvl4pPr>
      <a:lvl5pPr marL="896938" indent="-173038" algn="l" defTabSz="914400" rtl="0" eaLnBrk="1" latinLnBrk="0" hangingPunct="1">
        <a:spcBef>
          <a:spcPct val="20000"/>
        </a:spcBef>
        <a:buClr>
          <a:srgbClr val="91C848"/>
        </a:buClr>
        <a:buFont typeface="Calibri"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2D2431-6372-449C-8DE0-3E9B15851E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F3B8F7-0C90-46BD-B8A1-822381DB66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A961BE-9678-4355-9502-A07EDC3988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82ECF7-56D2-46A4-AA55-F6CC33AA41C1}" type="datetimeFigureOut">
              <a:rPr lang="en-GB" smtClean="0"/>
              <a:t>13/11/2018</a:t>
            </a:fld>
            <a:endParaRPr lang="en-GB"/>
          </a:p>
        </p:txBody>
      </p:sp>
      <p:sp>
        <p:nvSpPr>
          <p:cNvPr id="5" name="Footer Placeholder 4">
            <a:extLst>
              <a:ext uri="{FF2B5EF4-FFF2-40B4-BE49-F238E27FC236}">
                <a16:creationId xmlns:a16="http://schemas.microsoft.com/office/drawing/2014/main" id="{C2FE0329-A23B-4D1E-ADB8-5D3A14342F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131D4A4-DBCC-461C-91D8-815DA339F6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966E8F-1275-4BB9-826A-083190A8AB46}" type="slidenum">
              <a:rPr lang="en-GB" smtClean="0"/>
              <a:t>‹#›</a:t>
            </a:fld>
            <a:endParaRPr lang="en-GB"/>
          </a:p>
        </p:txBody>
      </p:sp>
    </p:spTree>
    <p:extLst>
      <p:ext uri="{BB962C8B-B14F-4D97-AF65-F5344CB8AC3E}">
        <p14:creationId xmlns:p14="http://schemas.microsoft.com/office/powerpoint/2010/main" val="331379263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mailto:nicolas.delavega@ifoam-eu.org"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hyperlink" Target="mailto:nicolas.delavega@ifoam-eu.org"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3.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3.xml"/><Relationship Id="rId5" Type="http://schemas.openxmlformats.org/officeDocument/2006/relationships/image" Target="../media/image25.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3.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hyperlink" Target="https://ec.europa.eu/commission/publications/natural-resources-and-environment_en"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386700" y="1536405"/>
            <a:ext cx="9433825" cy="3212940"/>
          </a:xfrm>
        </p:spPr>
        <p:txBody>
          <a:bodyPr>
            <a:normAutofit fontScale="90000"/>
          </a:bodyPr>
          <a:lstStyle/>
          <a:p>
            <a:pPr lvl="0">
              <a:spcBef>
                <a:spcPct val="20000"/>
              </a:spcBef>
              <a:buClr>
                <a:srgbClr val="91C848"/>
              </a:buClr>
            </a:pPr>
            <a:r>
              <a:rPr lang="en-US" sz="3600" dirty="0">
                <a:cs typeface="Calibri"/>
              </a:rPr>
              <a:t>Main aspects of the CAP proposal, IFOAM EU advocacy work and discussion on amendment proposals</a:t>
            </a:r>
            <a:br>
              <a:rPr lang="en-GB" dirty="0">
                <a:cs typeface="Calibri"/>
              </a:rPr>
            </a:br>
            <a:br>
              <a:rPr lang="en-GB" dirty="0">
                <a:cs typeface="Calibri"/>
              </a:rPr>
            </a:br>
            <a:r>
              <a:rPr lang="en-US" sz="2700" b="0" dirty="0">
                <a:solidFill>
                  <a:srgbClr val="FFFFFF"/>
                </a:solidFill>
                <a:ea typeface="+mn-ea"/>
                <a:cs typeface="Calibri"/>
              </a:rPr>
              <a:t>IFOAM EU Farmers group meeting</a:t>
            </a:r>
            <a:br>
              <a:rPr lang="en-US" sz="2400" b="0" dirty="0">
                <a:solidFill>
                  <a:srgbClr val="FFFFFF"/>
                </a:solidFill>
                <a:ea typeface="+mn-ea"/>
                <a:cs typeface="Calibri"/>
              </a:rPr>
            </a:br>
            <a:r>
              <a:rPr lang="en-US" sz="2200" b="0" dirty="0">
                <a:solidFill>
                  <a:srgbClr val="FFFFFF"/>
                </a:solidFill>
                <a:ea typeface="+mn-ea"/>
                <a:cs typeface="Calibri"/>
              </a:rPr>
              <a:t>14</a:t>
            </a:r>
            <a:r>
              <a:rPr lang="en-US" sz="2200" b="0" baseline="30000" dirty="0">
                <a:solidFill>
                  <a:srgbClr val="FFFFFF"/>
                </a:solidFill>
                <a:ea typeface="+mn-ea"/>
                <a:cs typeface="Calibri"/>
              </a:rPr>
              <a:t>th</a:t>
            </a:r>
            <a:r>
              <a:rPr lang="en-US" sz="2200" b="0" dirty="0">
                <a:solidFill>
                  <a:srgbClr val="FFFFFF"/>
                </a:solidFill>
                <a:ea typeface="+mn-ea"/>
                <a:cs typeface="Calibri"/>
              </a:rPr>
              <a:t> of November 2018</a:t>
            </a:r>
            <a:br>
              <a:rPr lang="en-US" sz="2200" b="0" dirty="0">
                <a:solidFill>
                  <a:srgbClr val="FFFFFF"/>
                </a:solidFill>
                <a:ea typeface="+mn-ea"/>
                <a:cs typeface="Calibri"/>
              </a:rPr>
            </a:br>
            <a:r>
              <a:rPr lang="en-US" sz="2200" b="0" dirty="0">
                <a:solidFill>
                  <a:srgbClr val="FFFFFF"/>
                </a:solidFill>
                <a:ea typeface="+mn-ea"/>
                <a:cs typeface="Calibri"/>
              </a:rPr>
              <a:t>Logrono, Spain</a:t>
            </a:r>
            <a:br>
              <a:rPr lang="en-US" sz="2200" b="0" dirty="0">
                <a:solidFill>
                  <a:srgbClr val="FFFFFF"/>
                </a:solidFill>
                <a:ea typeface="+mn-ea"/>
                <a:cs typeface="Calibri"/>
              </a:rPr>
            </a:br>
            <a:br>
              <a:rPr lang="en-GB" sz="2200" b="0" dirty="0">
                <a:solidFill>
                  <a:srgbClr val="FFFFFF"/>
                </a:solidFill>
                <a:ea typeface="+mn-ea"/>
                <a:cs typeface="Calibri"/>
              </a:rPr>
            </a:br>
            <a:r>
              <a:rPr lang="en-GB" sz="2200" b="0" dirty="0">
                <a:solidFill>
                  <a:srgbClr val="FFFFFF"/>
                </a:solidFill>
                <a:ea typeface="+mn-ea"/>
                <a:cs typeface="Calibri"/>
              </a:rPr>
              <a:t>Nicolas de la Vega</a:t>
            </a:r>
            <a:br>
              <a:rPr lang="en-GB" sz="2200" b="0" dirty="0">
                <a:solidFill>
                  <a:srgbClr val="FFFFFF"/>
                </a:solidFill>
                <a:ea typeface="+mn-ea"/>
                <a:cs typeface="Calibri"/>
              </a:rPr>
            </a:br>
            <a:r>
              <a:rPr lang="en-GB" sz="2200" b="0" dirty="0">
                <a:solidFill>
                  <a:srgbClr val="FFFFFF"/>
                </a:solidFill>
                <a:ea typeface="+mn-ea"/>
                <a:cs typeface="Calibri"/>
              </a:rPr>
              <a:t>Policy Officer, IFOAM EU</a:t>
            </a:r>
            <a:br>
              <a:rPr lang="en-GB" sz="2400" b="0" dirty="0">
                <a:solidFill>
                  <a:srgbClr val="FFFFFF"/>
                </a:solidFill>
                <a:ea typeface="+mn-ea"/>
                <a:cs typeface="Calibri"/>
              </a:rPr>
            </a:br>
            <a:br>
              <a:rPr lang="en-GB" dirty="0"/>
            </a:br>
            <a:r>
              <a:rPr lang="en-GB" dirty="0"/>
              <a:t> </a:t>
            </a:r>
            <a:br>
              <a:rPr lang="en-GB" dirty="0"/>
            </a:br>
            <a:br>
              <a:rPr lang="en-GB" b="0" dirty="0">
                <a:cs typeface="Calibri"/>
              </a:rPr>
            </a:br>
            <a:br>
              <a:rPr lang="en-US" b="0" dirty="0">
                <a:cs typeface="Calibri"/>
              </a:rPr>
            </a:br>
            <a:endParaRPr lang="en-GB" dirty="0"/>
          </a:p>
        </p:txBody>
      </p:sp>
      <p:sp>
        <p:nvSpPr>
          <p:cNvPr id="4" name="Subtitle 3"/>
          <p:cNvSpPr>
            <a:spLocks noGrp="1"/>
          </p:cNvSpPr>
          <p:nvPr>
            <p:ph type="subTitle" idx="1"/>
          </p:nvPr>
        </p:nvSpPr>
        <p:spPr>
          <a:xfrm>
            <a:off x="3586080" y="5270340"/>
            <a:ext cx="7264400" cy="1944511"/>
          </a:xfrm>
        </p:spPr>
        <p:txBody>
          <a:bodyPr>
            <a:normAutofit/>
          </a:bodyPr>
          <a:lstStyle/>
          <a:p>
            <a:endParaRPr lang="en-GB" sz="500" dirty="0">
              <a:solidFill>
                <a:srgbClr val="FFFFFF"/>
              </a:solidFill>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912175" y="361948"/>
            <a:ext cx="9753600" cy="1143000"/>
          </a:xfrm>
        </p:spPr>
        <p:txBody>
          <a:bodyPr/>
          <a:lstStyle/>
          <a:p>
            <a:r>
              <a:rPr lang="en-GB" dirty="0"/>
              <a:t>Timeline of milestones for CAP revision</a:t>
            </a:r>
          </a:p>
        </p:txBody>
      </p:sp>
      <p:sp>
        <p:nvSpPr>
          <p:cNvPr id="12" name="Content Placeholder 11"/>
          <p:cNvSpPr>
            <a:spLocks noGrp="1"/>
          </p:cNvSpPr>
          <p:nvPr>
            <p:ph idx="1"/>
          </p:nvPr>
        </p:nvSpPr>
        <p:spPr>
          <a:xfrm>
            <a:off x="2895600" y="1600202"/>
            <a:ext cx="7315200" cy="4952999"/>
          </a:xfrm>
        </p:spPr>
        <p:txBody>
          <a:bodyPr/>
          <a:lstStyle/>
          <a:p>
            <a:pPr marL="0" indent="0">
              <a:buNone/>
            </a:pPr>
            <a:endParaRPr lang="en-US" dirty="0"/>
          </a:p>
        </p:txBody>
      </p:sp>
      <p:graphicFrame>
        <p:nvGraphicFramePr>
          <p:cNvPr id="4" name="Table 3">
            <a:extLst>
              <a:ext uri="{FF2B5EF4-FFF2-40B4-BE49-F238E27FC236}">
                <a16:creationId xmlns:a16="http://schemas.microsoft.com/office/drawing/2014/main" id="{E5489F46-5776-4D74-8E30-4EC497227785}"/>
              </a:ext>
            </a:extLst>
          </p:cNvPr>
          <p:cNvGraphicFramePr>
            <a:graphicFrameLocks noGrp="1"/>
          </p:cNvGraphicFramePr>
          <p:nvPr>
            <p:extLst>
              <p:ext uri="{D42A27DB-BD31-4B8C-83A1-F6EECF244321}">
                <p14:modId xmlns:p14="http://schemas.microsoft.com/office/powerpoint/2010/main" val="4036267965"/>
              </p:ext>
            </p:extLst>
          </p:nvPr>
        </p:nvGraphicFramePr>
        <p:xfrm>
          <a:off x="1981199" y="942975"/>
          <a:ext cx="9420225" cy="4953003"/>
        </p:xfrm>
        <a:graphic>
          <a:graphicData uri="http://schemas.openxmlformats.org/drawingml/2006/table">
            <a:tbl>
              <a:tblPr firstRow="1" bandRow="1">
                <a:tableStyleId>{F5AB1C69-6EDB-4FF4-983F-18BD219EF322}</a:tableStyleId>
              </a:tblPr>
              <a:tblGrid>
                <a:gridCol w="6209799">
                  <a:extLst>
                    <a:ext uri="{9D8B030D-6E8A-4147-A177-3AD203B41FA5}">
                      <a16:colId xmlns:a16="http://schemas.microsoft.com/office/drawing/2014/main" val="1844067100"/>
                    </a:ext>
                  </a:extLst>
                </a:gridCol>
                <a:gridCol w="3210426">
                  <a:extLst>
                    <a:ext uri="{9D8B030D-6E8A-4147-A177-3AD203B41FA5}">
                      <a16:colId xmlns:a16="http://schemas.microsoft.com/office/drawing/2014/main" val="853940981"/>
                    </a:ext>
                  </a:extLst>
                </a:gridCol>
              </a:tblGrid>
              <a:tr h="361234">
                <a:tc>
                  <a:txBody>
                    <a:bodyPr/>
                    <a:lstStyle/>
                    <a:p>
                      <a:r>
                        <a:rPr lang="en-GB" sz="1600" dirty="0"/>
                        <a:t>Political Milestone</a:t>
                      </a:r>
                      <a:endParaRPr lang="en-BE" sz="1600" dirty="0"/>
                    </a:p>
                  </a:txBody>
                  <a:tcPr/>
                </a:tc>
                <a:tc>
                  <a:txBody>
                    <a:bodyPr/>
                    <a:lstStyle/>
                    <a:p>
                      <a:r>
                        <a:rPr lang="en-GB" sz="1600" dirty="0"/>
                        <a:t>Date</a:t>
                      </a:r>
                      <a:endParaRPr lang="en-BE" sz="1600" dirty="0"/>
                    </a:p>
                  </a:txBody>
                  <a:tcPr/>
                </a:tc>
                <a:extLst>
                  <a:ext uri="{0D108BD9-81ED-4DB2-BD59-A6C34878D82A}">
                    <a16:rowId xmlns:a16="http://schemas.microsoft.com/office/drawing/2014/main" val="2074107192"/>
                  </a:ext>
                </a:extLst>
              </a:tr>
              <a:tr h="361234">
                <a:tc>
                  <a:txBody>
                    <a:bodyPr/>
                    <a:lstStyle/>
                    <a:p>
                      <a:pPr marL="285750" indent="-285750">
                        <a:buFont typeface="Wingdings" panose="05000000000000000000" pitchFamily="2" charset="2"/>
                        <a:buChar char="ü"/>
                      </a:pPr>
                      <a:r>
                        <a:rPr lang="en-IE" sz="1600" dirty="0"/>
                        <a:t>Commission Public Consultation on CAP</a:t>
                      </a:r>
                    </a:p>
                  </a:txBody>
                  <a:tcPr/>
                </a:tc>
                <a:tc>
                  <a:txBody>
                    <a:bodyPr/>
                    <a:lstStyle/>
                    <a:p>
                      <a:pPr marL="0" indent="0" algn="just">
                        <a:buFont typeface="Wingdings" panose="05000000000000000000" pitchFamily="2" charset="2"/>
                        <a:buNone/>
                      </a:pPr>
                      <a:r>
                        <a:rPr lang="en-IE" sz="1600" dirty="0"/>
                        <a:t>Feb-May 2017</a:t>
                      </a:r>
                    </a:p>
                  </a:txBody>
                  <a:tcPr/>
                </a:tc>
                <a:extLst>
                  <a:ext uri="{0D108BD9-81ED-4DB2-BD59-A6C34878D82A}">
                    <a16:rowId xmlns:a16="http://schemas.microsoft.com/office/drawing/2014/main" val="525078377"/>
                  </a:ext>
                </a:extLst>
              </a:tr>
              <a:tr h="361234">
                <a:tc>
                  <a:txBody>
                    <a:bodyPr/>
                    <a:lstStyle/>
                    <a:p>
                      <a:pPr marL="285750" indent="-285750">
                        <a:buFont typeface="Wingdings" panose="05000000000000000000" pitchFamily="2" charset="2"/>
                        <a:buChar char="ü"/>
                      </a:pPr>
                      <a:r>
                        <a:rPr lang="en-GB" sz="1600" dirty="0"/>
                        <a:t>Commission </a:t>
                      </a:r>
                      <a:r>
                        <a:rPr lang="en-IE" sz="1600" dirty="0"/>
                        <a:t>Communication on CAP </a:t>
                      </a:r>
                      <a:endParaRPr lang="en-B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29 Nov 2017</a:t>
                      </a:r>
                    </a:p>
                  </a:txBody>
                  <a:tcPr/>
                </a:tc>
                <a:extLst>
                  <a:ext uri="{0D108BD9-81ED-4DB2-BD59-A6C34878D82A}">
                    <a16:rowId xmlns:a16="http://schemas.microsoft.com/office/drawing/2014/main" val="1043570347"/>
                  </a:ext>
                </a:extLst>
              </a:tr>
              <a:tr h="361234">
                <a:tc>
                  <a:txBody>
                    <a:bodyPr/>
                    <a:lstStyle/>
                    <a:p>
                      <a:pPr marL="285750" indent="-285750">
                        <a:buFont typeface="Wingdings" panose="05000000000000000000" pitchFamily="2" charset="2"/>
                        <a:buChar char="ü"/>
                      </a:pPr>
                      <a:r>
                        <a:rPr lang="en-GB" sz="1600" dirty="0"/>
                        <a:t>AGRI Council: Presidency Conclusions on CAP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19 March 2018</a:t>
                      </a:r>
                    </a:p>
                  </a:txBody>
                  <a:tcPr/>
                </a:tc>
                <a:extLst>
                  <a:ext uri="{0D108BD9-81ED-4DB2-BD59-A6C34878D82A}">
                    <a16:rowId xmlns:a16="http://schemas.microsoft.com/office/drawing/2014/main" val="1016252937"/>
                  </a:ext>
                </a:extLst>
              </a:tr>
              <a:tr h="361234">
                <a:tc>
                  <a:txBody>
                    <a:bodyPr/>
                    <a:lstStyle/>
                    <a:p>
                      <a:pPr marL="285750" indent="-285750">
                        <a:buFont typeface="Wingdings" panose="05000000000000000000" pitchFamily="2" charset="2"/>
                        <a:buChar char="ü"/>
                      </a:pPr>
                      <a:r>
                        <a:rPr lang="en-GB" sz="1600" dirty="0"/>
                        <a:t>European Parliament Own-Initiative ‘</a:t>
                      </a:r>
                      <a:r>
                        <a:rPr lang="en-GB" sz="1600" dirty="0" err="1"/>
                        <a:t>Dorfmann</a:t>
                      </a:r>
                      <a:r>
                        <a:rPr lang="en-GB" sz="1600" dirty="0"/>
                        <a:t>’ Report</a:t>
                      </a:r>
                      <a:endParaRPr lang="en-B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30 May 2018</a:t>
                      </a:r>
                      <a:endParaRPr lang="x-none" sz="1600" dirty="0"/>
                    </a:p>
                  </a:txBody>
                  <a:tcPr/>
                </a:tc>
                <a:extLst>
                  <a:ext uri="{0D108BD9-81ED-4DB2-BD59-A6C34878D82A}">
                    <a16:rowId xmlns:a16="http://schemas.microsoft.com/office/drawing/2014/main" val="4107474724"/>
                  </a:ext>
                </a:extLst>
              </a:tr>
              <a:tr h="361234">
                <a:tc>
                  <a:txBody>
                    <a:bodyPr/>
                    <a:lstStyle/>
                    <a:p>
                      <a:pPr marL="285750" indent="-285750">
                        <a:buFont typeface="Wingdings" panose="05000000000000000000" pitchFamily="2" charset="2"/>
                        <a:buChar char="ü"/>
                      </a:pPr>
                      <a:r>
                        <a:rPr lang="en-IE" sz="1600" b="1" dirty="0"/>
                        <a:t>CAP legislative proposal launched by Commission </a:t>
                      </a:r>
                      <a:endParaRPr lang="en-BE" sz="16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dirty="0"/>
                        <a:t>01 June 2018</a:t>
                      </a:r>
                      <a:endParaRPr lang="x-none" sz="1600" dirty="0"/>
                    </a:p>
                  </a:txBody>
                  <a:tcPr/>
                </a:tc>
                <a:extLst>
                  <a:ext uri="{0D108BD9-81ED-4DB2-BD59-A6C34878D82A}">
                    <a16:rowId xmlns:a16="http://schemas.microsoft.com/office/drawing/2014/main" val="2475075976"/>
                  </a:ext>
                </a:extLst>
              </a:tr>
              <a:tr h="361234">
                <a:tc>
                  <a:txBody>
                    <a:bodyPr/>
                    <a:lstStyle/>
                    <a:p>
                      <a:pPr marL="285750" indent="-285750">
                        <a:buFont typeface="Wingdings" panose="05000000000000000000" pitchFamily="2" charset="2"/>
                        <a:buChar char="ü"/>
                      </a:pPr>
                      <a:r>
                        <a:rPr lang="en-IE" sz="1600" dirty="0"/>
                        <a:t>European Parliament (EP) assigned Rapporteur and Shadows</a:t>
                      </a:r>
                      <a:endParaRPr lang="en-B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dirty="0"/>
                        <a:t>July 2018</a:t>
                      </a:r>
                      <a:endParaRPr lang="x-none"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88348129"/>
                  </a:ext>
                </a:extLst>
              </a:tr>
              <a:tr h="361234">
                <a:tc>
                  <a:txBody>
                    <a:bodyPr/>
                    <a:lstStyle/>
                    <a:p>
                      <a:pPr marL="285750" indent="-285750">
                        <a:buFont typeface="Wingdings" panose="05000000000000000000" pitchFamily="2" charset="2"/>
                        <a:buChar char="q"/>
                      </a:pPr>
                      <a:r>
                        <a:rPr lang="en-US" sz="1600" dirty="0"/>
                        <a:t>EP Draft report presented in ENVI and AGRI Committees</a:t>
                      </a:r>
                      <a:endParaRPr lang="en-B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November 2018</a:t>
                      </a:r>
                      <a:endParaRPr lang="x-none"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18918316"/>
                  </a:ext>
                </a:extLst>
              </a:tr>
              <a:tr h="361234">
                <a:tc>
                  <a:txBody>
                    <a:bodyPr/>
                    <a:lstStyle/>
                    <a:p>
                      <a:pPr marL="285750" indent="-285750">
                        <a:buFont typeface="Wingdings" panose="05000000000000000000" pitchFamily="2" charset="2"/>
                        <a:buChar char="q"/>
                      </a:pPr>
                      <a:r>
                        <a:rPr lang="en-US" sz="1600" b="1" dirty="0"/>
                        <a:t>EP Deadline for CAP amendments in AGRI and ENVI Committees </a:t>
                      </a:r>
                      <a:endParaRPr lang="en-BE" sz="16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u="sng" dirty="0"/>
                        <a:t>3 November; 13 of November</a:t>
                      </a:r>
                      <a:endParaRPr lang="x-none" sz="1600" b="1" u="sng"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87210544"/>
                  </a:ext>
                </a:extLst>
              </a:tr>
              <a:tr h="361234">
                <a:tc>
                  <a:txBody>
                    <a:bodyPr/>
                    <a:lstStyle/>
                    <a:p>
                      <a:pPr marL="285750" indent="-285750">
                        <a:buFont typeface="Wingdings" panose="05000000000000000000" pitchFamily="2" charset="2"/>
                        <a:buChar char="q"/>
                      </a:pPr>
                      <a:r>
                        <a:rPr lang="en-US" sz="1600" dirty="0"/>
                        <a:t>EP CAP votes in AGRI and ENVI</a:t>
                      </a:r>
                      <a:endParaRPr lang="en-B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Both 2</a:t>
                      </a:r>
                      <a:r>
                        <a:rPr lang="en-US" sz="1600" baseline="30000" dirty="0"/>
                        <a:t>nd</a:t>
                      </a:r>
                      <a:r>
                        <a:rPr lang="en-US" sz="1600" dirty="0"/>
                        <a:t> half February 2019 </a:t>
                      </a:r>
                      <a:r>
                        <a:rPr lang="en-US" sz="1600" b="1" dirty="0"/>
                        <a:t>(TBC)</a:t>
                      </a:r>
                      <a:endParaRPr lang="x-none" sz="1600" b="1"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60155711"/>
                  </a:ext>
                </a:extLst>
              </a:tr>
              <a:tr h="361234">
                <a:tc>
                  <a:txBody>
                    <a:bodyPr/>
                    <a:lstStyle/>
                    <a:p>
                      <a:pPr marL="285750" indent="-285750">
                        <a:buFont typeface="Wingdings" panose="05000000000000000000" pitchFamily="2" charset="2"/>
                        <a:buChar char="q"/>
                      </a:pPr>
                      <a:r>
                        <a:rPr lang="en-US" sz="1600" dirty="0"/>
                        <a:t>EP plenary vote of CAP </a:t>
                      </a:r>
                      <a:endParaRPr lang="en-B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March/April 2019 </a:t>
                      </a:r>
                      <a:r>
                        <a:rPr lang="en-US" sz="1600" b="1" dirty="0"/>
                        <a:t>(TBC)</a:t>
                      </a:r>
                      <a:endParaRPr lang="x-none" sz="1600" b="1"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67407247"/>
                  </a:ext>
                </a:extLst>
              </a:tr>
              <a:tr h="618195">
                <a:tc>
                  <a:txBody>
                    <a:bodyPr/>
                    <a:lstStyle/>
                    <a:p>
                      <a:pPr marL="285750" indent="-285750">
                        <a:buFont typeface="Wingdings" panose="05000000000000000000" pitchFamily="2" charset="2"/>
                        <a:buChar char="q"/>
                      </a:pPr>
                      <a:r>
                        <a:rPr lang="en-US" sz="1600" dirty="0"/>
                        <a:t>Each country prepares its CAP Strategic Plan, European Commission to approve them</a:t>
                      </a:r>
                      <a:endParaRPr lang="en-B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Next 2 years up to late 2020</a:t>
                      </a:r>
                      <a:endParaRPr lang="x-none"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33405839"/>
                  </a:ext>
                </a:extLst>
              </a:tr>
              <a:tr h="361234">
                <a:tc>
                  <a:txBody>
                    <a:bodyPr/>
                    <a:lstStyle/>
                    <a:p>
                      <a:pPr marL="285750" indent="-285750">
                        <a:buFont typeface="Wingdings" panose="05000000000000000000" pitchFamily="2" charset="2"/>
                        <a:buChar char="q"/>
                      </a:pPr>
                      <a:r>
                        <a:rPr lang="en-US" sz="1600" dirty="0"/>
                        <a:t>New CAP in place from</a:t>
                      </a:r>
                      <a:endParaRPr lang="en-B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January 2021 </a:t>
                      </a:r>
                      <a:r>
                        <a:rPr lang="en-US" sz="1600" b="1" dirty="0"/>
                        <a:t>(TBC)</a:t>
                      </a:r>
                      <a:endParaRPr lang="x-none" sz="1600" b="1"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28355365"/>
                  </a:ext>
                </a:extLst>
              </a:tr>
            </a:tbl>
          </a:graphicData>
        </a:graphic>
      </p:graphicFrame>
    </p:spTree>
    <p:extLst>
      <p:ext uri="{BB962C8B-B14F-4D97-AF65-F5344CB8AC3E}">
        <p14:creationId xmlns:p14="http://schemas.microsoft.com/office/powerpoint/2010/main" val="2860814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2286000" y="411126"/>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r>
              <a:rPr lang="en-GB" sz="3200" b="1" dirty="0">
                <a:solidFill>
                  <a:srgbClr val="005631"/>
                </a:solidFill>
                <a:latin typeface="Calibri"/>
              </a:rPr>
              <a:t>CAP Dossier in European Parliament </a:t>
            </a:r>
            <a:endParaRPr lang="en-US" altLang="en-US" sz="3200" b="1" dirty="0">
              <a:solidFill>
                <a:srgbClr val="005631"/>
              </a:solidFill>
            </a:endParaRPr>
          </a:p>
        </p:txBody>
      </p:sp>
      <p:sp>
        <p:nvSpPr>
          <p:cNvPr id="14338" name="Text Box 2"/>
          <p:cNvSpPr txBox="1">
            <a:spLocks noChangeArrowheads="1"/>
          </p:cNvSpPr>
          <p:nvPr/>
        </p:nvSpPr>
        <p:spPr bwMode="auto">
          <a:xfrm>
            <a:off x="2301948" y="1181100"/>
            <a:ext cx="9702210" cy="5295900"/>
          </a:xfrm>
          <a:prstGeom prst="rect">
            <a:avLst/>
          </a:prstGeom>
          <a:noFill/>
          <a:ln w="9525" cap="flat">
            <a:noFill/>
            <a:round/>
            <a:headEnd/>
            <a:tailEnd/>
          </a:ln>
          <a:effectLst/>
        </p:spPr>
        <p:txBody>
          <a:bodyPr/>
          <a:lstStyle/>
          <a:p>
            <a:pPr indent="3175">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dirty="0">
                <a:solidFill>
                  <a:srgbClr val="044524"/>
                </a:solidFill>
                <a:latin typeface="Calibri"/>
              </a:rPr>
              <a:t>Parliament Committees involved:</a:t>
            </a:r>
          </a:p>
          <a:p>
            <a:pPr marL="342900" indent="-342900">
              <a:spcBef>
                <a:spcPts val="6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solidFill>
                  <a:srgbClr val="044524"/>
                </a:solidFill>
                <a:latin typeface="Calibri"/>
                <a:ea typeface="Microsoft YaHei" charset="-122"/>
              </a:rPr>
              <a:t>AGRI</a:t>
            </a:r>
            <a:r>
              <a:rPr lang="en-US" sz="2400" dirty="0">
                <a:solidFill>
                  <a:srgbClr val="044524"/>
                </a:solidFill>
                <a:latin typeface="Calibri"/>
                <a:ea typeface="Microsoft YaHei" charset="-122"/>
              </a:rPr>
              <a:t> - Lead committee</a:t>
            </a:r>
          </a:p>
          <a:p>
            <a:pPr marL="342900" indent="-342900">
              <a:spcBef>
                <a:spcPts val="6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solidFill>
                  <a:srgbClr val="044524"/>
                </a:solidFill>
                <a:latin typeface="Calibri"/>
                <a:ea typeface="Microsoft YaHei" charset="-122"/>
              </a:rPr>
              <a:t>ENVI</a:t>
            </a:r>
            <a:r>
              <a:rPr lang="en-US" sz="2400" dirty="0">
                <a:solidFill>
                  <a:srgbClr val="044524"/>
                </a:solidFill>
                <a:latin typeface="Calibri"/>
                <a:ea typeface="Microsoft YaHei" charset="-122"/>
              </a:rPr>
              <a:t> - Shared Competence with AGRI on key articles (objectives, indicators, eco-schemes, </a:t>
            </a:r>
            <a:r>
              <a:rPr lang="en-US" sz="2400" dirty="0" err="1">
                <a:solidFill>
                  <a:srgbClr val="044524"/>
                </a:solidFill>
                <a:latin typeface="Calibri"/>
                <a:ea typeface="Microsoft YaHei" charset="-122"/>
              </a:rPr>
              <a:t>agri</a:t>
            </a:r>
            <a:r>
              <a:rPr lang="en-US" sz="2400" dirty="0">
                <a:solidFill>
                  <a:srgbClr val="044524"/>
                </a:solidFill>
                <a:latin typeface="Calibri"/>
                <a:ea typeface="Microsoft YaHei" charset="-122"/>
              </a:rPr>
              <a:t>-env., ringfence)</a:t>
            </a:r>
          </a:p>
          <a:p>
            <a:pPr marL="342900" indent="-342900">
              <a:spcBef>
                <a:spcPts val="6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dirty="0">
                <a:solidFill>
                  <a:srgbClr val="044524"/>
                </a:solidFill>
                <a:latin typeface="Calibri"/>
                <a:ea typeface="Microsoft YaHei" charset="-122"/>
              </a:rPr>
              <a:t>Opinions by: DEVE, BUDG, REGI, FEMM</a:t>
            </a:r>
          </a:p>
          <a:p>
            <a:pPr marL="342900" indent="-342900">
              <a:spcBef>
                <a:spcPts val="6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400" dirty="0">
              <a:solidFill>
                <a:srgbClr val="044524"/>
              </a:solidFill>
              <a:latin typeface="Calibri"/>
              <a:ea typeface="Microsoft YaHei" charset="-122"/>
            </a:endParaRPr>
          </a:p>
          <a:p>
            <a: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dirty="0">
                <a:solidFill>
                  <a:srgbClr val="044524"/>
                </a:solidFill>
                <a:latin typeface="Calibri"/>
                <a:ea typeface="Microsoft YaHei" charset="-122"/>
              </a:rPr>
              <a:t>Provisional timeline (subject to May 2019 elections):</a:t>
            </a:r>
          </a:p>
          <a:p>
            <a:pPr marL="342900" indent="-342900">
              <a:spcBef>
                <a:spcPts val="6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dirty="0">
                <a:solidFill>
                  <a:srgbClr val="044524"/>
                </a:solidFill>
                <a:latin typeface="Calibri"/>
                <a:ea typeface="Microsoft YaHei" charset="-122"/>
              </a:rPr>
              <a:t>AGRI’s draft report to be published Mid-November (available ES)</a:t>
            </a:r>
          </a:p>
          <a:p>
            <a:pPr marL="342900" indent="-342900">
              <a:spcBef>
                <a:spcPts val="6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dirty="0">
                <a:solidFill>
                  <a:srgbClr val="044524"/>
                </a:solidFill>
                <a:latin typeface="Calibri"/>
                <a:ea typeface="Microsoft YaHei" charset="-122"/>
              </a:rPr>
              <a:t>Amendments’  deadline 3 December 2018</a:t>
            </a:r>
          </a:p>
          <a:p>
            <a:pPr marL="342900" indent="-342900">
              <a:spcBef>
                <a:spcPts val="6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dirty="0">
                <a:solidFill>
                  <a:srgbClr val="044524"/>
                </a:solidFill>
                <a:latin typeface="Calibri"/>
                <a:ea typeface="Microsoft YaHei" charset="-122"/>
              </a:rPr>
              <a:t>Votes in Committee 2</a:t>
            </a:r>
            <a:r>
              <a:rPr lang="en-US" sz="2400" baseline="30000" dirty="0">
                <a:solidFill>
                  <a:srgbClr val="044524"/>
                </a:solidFill>
                <a:latin typeface="Calibri"/>
                <a:ea typeface="Microsoft YaHei" charset="-122"/>
              </a:rPr>
              <a:t>nd</a:t>
            </a:r>
            <a:r>
              <a:rPr lang="en-US" sz="2400" dirty="0">
                <a:solidFill>
                  <a:srgbClr val="044524"/>
                </a:solidFill>
                <a:latin typeface="Calibri"/>
                <a:ea typeface="Microsoft YaHei" charset="-122"/>
              </a:rPr>
              <a:t> half of February 2019</a:t>
            </a:r>
          </a:p>
          <a:p>
            <a:pPr marL="342900" indent="-342900">
              <a:spcBef>
                <a:spcPts val="6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dirty="0">
                <a:solidFill>
                  <a:srgbClr val="044524"/>
                </a:solidFill>
                <a:latin typeface="Calibri"/>
                <a:ea typeface="Microsoft YaHei" charset="-122"/>
              </a:rPr>
              <a:t>Vote in Plenary Mach-April 2019</a:t>
            </a:r>
          </a:p>
          <a:p>
            <a:pPr marL="342900" indent="-342900">
              <a:spcBef>
                <a:spcPts val="6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400" dirty="0">
              <a:solidFill>
                <a:srgbClr val="044524"/>
              </a:solidFill>
              <a:latin typeface="Calibri" pitchFamily="32" charset="0"/>
              <a:ea typeface="Microsoft YaHei" charset="-122"/>
            </a:endParaRPr>
          </a:p>
          <a:p>
            <a:pPr marL="342900" indent="-342900">
              <a:spcBef>
                <a:spcPts val="6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de-DE" sz="2400" dirty="0">
              <a:solidFill>
                <a:srgbClr val="000000"/>
              </a:solidFill>
              <a:latin typeface="Calibri" pitchFamily="32" charset="0"/>
              <a:ea typeface="Microsoft YaHei" charset="-122"/>
            </a:endParaRPr>
          </a:p>
        </p:txBody>
      </p:sp>
    </p:spTree>
    <p:extLst>
      <p:ext uri="{BB962C8B-B14F-4D97-AF65-F5344CB8AC3E}">
        <p14:creationId xmlns:p14="http://schemas.microsoft.com/office/powerpoint/2010/main" val="35864756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2020185" y="490870"/>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r>
              <a:rPr lang="en-GB" altLang="en-US" sz="3200" b="1" dirty="0">
                <a:solidFill>
                  <a:srgbClr val="005631"/>
                </a:solidFill>
                <a:latin typeface="Calibri"/>
              </a:rPr>
              <a:t>IFOAM EU Advocacy activities</a:t>
            </a:r>
            <a:endParaRPr lang="en-US" altLang="en-US" sz="3200" b="1" dirty="0">
              <a:solidFill>
                <a:srgbClr val="005631"/>
              </a:solidFill>
            </a:endParaRPr>
          </a:p>
        </p:txBody>
      </p:sp>
      <p:sp>
        <p:nvSpPr>
          <p:cNvPr id="14338" name="Text Box 2"/>
          <p:cNvSpPr txBox="1">
            <a:spLocks noChangeArrowheads="1"/>
          </p:cNvSpPr>
          <p:nvPr/>
        </p:nvSpPr>
        <p:spPr bwMode="auto">
          <a:xfrm>
            <a:off x="2020185" y="1071230"/>
            <a:ext cx="10171815" cy="5295900"/>
          </a:xfrm>
          <a:prstGeom prst="rect">
            <a:avLst/>
          </a:prstGeom>
          <a:noFill/>
          <a:ln w="9525" cap="flat">
            <a:noFill/>
            <a:round/>
            <a:headEnd/>
            <a:tailEnd/>
          </a:ln>
          <a:effectLst/>
        </p:spPr>
        <p:txBody>
          <a:bodyPr/>
          <a:lstStyle/>
          <a:p>
            <a:pPr indent="3175">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solidFill>
                  <a:srgbClr val="044524"/>
                </a:solidFill>
                <a:ea typeface="Microsoft YaHei" charset="-122"/>
              </a:rPr>
              <a:t>European Commission: </a:t>
            </a:r>
            <a:r>
              <a:rPr lang="en-US" sz="2400" dirty="0">
                <a:solidFill>
                  <a:srgbClr val="044524"/>
                </a:solidFill>
                <a:ea typeface="Microsoft YaHei" charset="-122"/>
              </a:rPr>
              <a:t>in contact via events, meetings and CDGs (IFOAM EU elected chair of CAP CDP on 07/11)</a:t>
            </a:r>
            <a:endParaRPr lang="en-US" sz="2400" dirty="0">
              <a:solidFill>
                <a:srgbClr val="044524"/>
              </a:solidFill>
              <a:latin typeface="Calibri"/>
            </a:endParaRPr>
          </a:p>
          <a:p>
            <a:pPr indent="3175">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600" dirty="0">
              <a:solidFill>
                <a:srgbClr val="044524"/>
              </a:solidFill>
              <a:latin typeface="Calibri"/>
            </a:endParaRPr>
          </a:p>
          <a:p>
            <a:pPr indent="3175">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solidFill>
                  <a:srgbClr val="044524"/>
                </a:solidFill>
                <a:latin typeface="Calibri"/>
              </a:rPr>
              <a:t>European Parliament:</a:t>
            </a:r>
          </a:p>
          <a:p>
            <a:pPr marL="342900" indent="-342900">
              <a:spcBef>
                <a:spcPts val="6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dirty="0">
                <a:solidFill>
                  <a:srgbClr val="044524"/>
                </a:solidFill>
                <a:latin typeface="Calibri"/>
                <a:ea typeface="Microsoft YaHei" charset="-122"/>
              </a:rPr>
              <a:t>Propose amendments to MEPs &amp; groups, meet offices of most AGRI and ENVI lead MEPs in October 2018 to April 2019</a:t>
            </a:r>
          </a:p>
          <a:p>
            <a:pPr marL="342900" indent="-342900">
              <a:spcBef>
                <a:spcPts val="6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dirty="0">
                <a:solidFill>
                  <a:srgbClr val="044524"/>
                </a:solidFill>
                <a:latin typeface="Calibri"/>
                <a:ea typeface="Microsoft YaHei" charset="-122"/>
              </a:rPr>
              <a:t>Keep eye on political level: delays likely with election</a:t>
            </a:r>
          </a:p>
          <a:p>
            <a:pPr marL="342900" indent="-342900">
              <a:spcBef>
                <a:spcPts val="6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solidFill>
                  <a:srgbClr val="044524"/>
                </a:solidFill>
                <a:ea typeface="Microsoft YaHei" charset="-122"/>
              </a:rPr>
              <a:t>IFOAM members encouraged to meet MEPs &amp; present amendments </a:t>
            </a:r>
            <a:r>
              <a:rPr lang="en-US" sz="2400" dirty="0">
                <a:solidFill>
                  <a:srgbClr val="044524"/>
                </a:solidFill>
                <a:ea typeface="Microsoft YaHei" charset="-122"/>
              </a:rPr>
              <a:t>(contact </a:t>
            </a:r>
            <a:r>
              <a:rPr lang="en-US" sz="2400" dirty="0">
                <a:solidFill>
                  <a:srgbClr val="044524"/>
                </a:solidFill>
                <a:ea typeface="Microsoft YaHei" charset="-122"/>
                <a:hlinkClick r:id="rId3"/>
              </a:rPr>
              <a:t>nicolas.delavega@ifoam-eu.org</a:t>
            </a:r>
            <a:r>
              <a:rPr lang="en-US" sz="2400" dirty="0">
                <a:solidFill>
                  <a:srgbClr val="044524"/>
                </a:solidFill>
                <a:ea typeface="Microsoft YaHei" charset="-122"/>
              </a:rPr>
              <a:t> for latest CAP amendment list)</a:t>
            </a:r>
          </a:p>
          <a:p>
            <a: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600" dirty="0">
              <a:solidFill>
                <a:srgbClr val="044524"/>
              </a:solidFill>
              <a:latin typeface="Calibri"/>
              <a:ea typeface="Microsoft YaHei" charset="-122"/>
            </a:endParaRPr>
          </a:p>
          <a:p>
            <a: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solidFill>
                  <a:srgbClr val="044524"/>
                </a:solidFill>
                <a:latin typeface="Calibri"/>
                <a:ea typeface="Microsoft YaHei" charset="-122"/>
              </a:rPr>
              <a:t>Council:</a:t>
            </a:r>
          </a:p>
          <a:p>
            <a:pPr marL="342900" indent="-342900">
              <a:spcBef>
                <a:spcPts val="6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dirty="0">
                <a:solidFill>
                  <a:srgbClr val="044524"/>
                </a:solidFill>
                <a:latin typeface="Calibri"/>
                <a:ea typeface="Microsoft YaHei" charset="-122"/>
              </a:rPr>
              <a:t>Meetings with Country representations in Brussels</a:t>
            </a:r>
          </a:p>
          <a:p>
            <a:pPr marL="342900" indent="-342900">
              <a:spcBef>
                <a:spcPts val="6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solidFill>
                  <a:srgbClr val="044524"/>
                </a:solidFill>
                <a:latin typeface="Calibri"/>
                <a:ea typeface="Microsoft YaHei" charset="-122"/>
              </a:rPr>
              <a:t>Advocacy by IFOAM EU members at national level</a:t>
            </a:r>
            <a:r>
              <a:rPr lang="en-US" sz="2400" dirty="0">
                <a:solidFill>
                  <a:srgbClr val="044524"/>
                </a:solidFill>
                <a:latin typeface="Calibri"/>
                <a:ea typeface="Microsoft YaHei" charset="-122"/>
              </a:rPr>
              <a:t>, both on the legislative revision and on the preparation of National Plans</a:t>
            </a:r>
            <a:endParaRPr lang="en-US" sz="2400" dirty="0">
              <a:solidFill>
                <a:srgbClr val="044524"/>
              </a:solidFill>
              <a:latin typeface="Calibri" pitchFamily="32" charset="0"/>
              <a:ea typeface="Microsoft YaHei" charset="-122"/>
            </a:endParaRPr>
          </a:p>
          <a:p>
            <a:pPr marL="342900" indent="-342900">
              <a:spcBef>
                <a:spcPts val="6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de-DE" sz="2400" dirty="0">
              <a:solidFill>
                <a:srgbClr val="000000"/>
              </a:solidFill>
              <a:latin typeface="Calibri" pitchFamily="32" charset="0"/>
              <a:ea typeface="Microsoft YaHei" charset="-122"/>
            </a:endParaRPr>
          </a:p>
        </p:txBody>
      </p:sp>
    </p:spTree>
    <p:extLst>
      <p:ext uri="{BB962C8B-B14F-4D97-AF65-F5344CB8AC3E}">
        <p14:creationId xmlns:p14="http://schemas.microsoft.com/office/powerpoint/2010/main" val="21619511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2192079" y="294168"/>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r>
              <a:rPr lang="en-GB" altLang="en-US" sz="3200" b="1" dirty="0">
                <a:solidFill>
                  <a:srgbClr val="005631"/>
                </a:solidFill>
                <a:latin typeface="Calibri"/>
              </a:rPr>
              <a:t>IFOAM EU report – Work with </a:t>
            </a:r>
            <a:r>
              <a:rPr lang="en-GB" altLang="en-US" sz="3200" b="1" dirty="0" err="1">
                <a:solidFill>
                  <a:srgbClr val="005631"/>
                </a:solidFill>
                <a:latin typeface="Calibri"/>
              </a:rPr>
              <a:t>FiBL</a:t>
            </a:r>
            <a:r>
              <a:rPr lang="en-GB" altLang="en-US" sz="3200" b="1" dirty="0">
                <a:solidFill>
                  <a:srgbClr val="005631"/>
                </a:solidFill>
                <a:latin typeface="Calibri"/>
              </a:rPr>
              <a:t> and IEEP</a:t>
            </a:r>
            <a:endParaRPr lang="en-US" altLang="en-US" sz="3200" b="1" dirty="0">
              <a:solidFill>
                <a:srgbClr val="005631"/>
              </a:solidFill>
            </a:endParaRPr>
          </a:p>
        </p:txBody>
      </p:sp>
      <p:sp>
        <p:nvSpPr>
          <p:cNvPr id="14338" name="Text Box 2"/>
          <p:cNvSpPr txBox="1">
            <a:spLocks noChangeArrowheads="1"/>
          </p:cNvSpPr>
          <p:nvPr/>
        </p:nvSpPr>
        <p:spPr bwMode="auto">
          <a:xfrm>
            <a:off x="2209799" y="1167809"/>
            <a:ext cx="9400953" cy="5295900"/>
          </a:xfrm>
          <a:prstGeom prst="rect">
            <a:avLst/>
          </a:prstGeom>
          <a:noFill/>
          <a:ln w="9525" cap="flat">
            <a:noFill/>
            <a:round/>
            <a:headEnd/>
            <a:tailEnd/>
          </a:ln>
          <a:effectLst/>
        </p:spPr>
        <p:txBody>
          <a:bodyPr/>
          <a:lstStyle/>
          <a:p>
            <a: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400" dirty="0">
                <a:solidFill>
                  <a:srgbClr val="000000"/>
                </a:solidFill>
                <a:latin typeface="Calibri" pitchFamily="32" charset="0"/>
                <a:ea typeface="Microsoft YaHei" charset="-122"/>
              </a:rPr>
              <a:t>Title:  Proposal for Policy Recommendations and Guide to maximise public goods delivery through post-2020 national CAP Strategic Plans</a:t>
            </a:r>
          </a:p>
          <a:p>
            <a: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400" dirty="0">
                <a:solidFill>
                  <a:srgbClr val="000000"/>
                </a:solidFill>
                <a:latin typeface="Calibri" pitchFamily="32" charset="0"/>
                <a:ea typeface="Microsoft YaHei" charset="-122"/>
              </a:rPr>
              <a:t>Duration: October 2018 – May 2019</a:t>
            </a:r>
          </a:p>
          <a:p>
            <a: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400" dirty="0">
                <a:solidFill>
                  <a:srgbClr val="000000"/>
                </a:solidFill>
                <a:latin typeface="Calibri" pitchFamily="32" charset="0"/>
                <a:ea typeface="Microsoft YaHei" charset="-122"/>
              </a:rPr>
              <a:t>Aim: optimise use of Eco-schemes and link it to the rest of green architecture; offer realistic template that could help Member States draft their national CAP Strategic Plans </a:t>
            </a:r>
          </a:p>
          <a:p>
            <a: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400" dirty="0">
                <a:solidFill>
                  <a:srgbClr val="000000"/>
                </a:solidFill>
                <a:latin typeface="Calibri" pitchFamily="32" charset="0"/>
                <a:ea typeface="Microsoft YaHei" charset="-122"/>
              </a:rPr>
              <a:t>Build upon previous IFOAM EU report with </a:t>
            </a:r>
            <a:r>
              <a:rPr lang="en-GB" sz="2400" dirty="0" err="1">
                <a:solidFill>
                  <a:srgbClr val="000000"/>
                </a:solidFill>
                <a:latin typeface="Calibri" pitchFamily="32" charset="0"/>
                <a:ea typeface="Microsoft YaHei" charset="-122"/>
              </a:rPr>
              <a:t>FiBL</a:t>
            </a:r>
            <a:r>
              <a:rPr lang="en-GB" sz="2400" dirty="0">
                <a:solidFill>
                  <a:srgbClr val="000000"/>
                </a:solidFill>
                <a:latin typeface="Calibri" pitchFamily="32" charset="0"/>
                <a:ea typeface="Microsoft YaHei" charset="-122"/>
              </a:rPr>
              <a:t> on payment models.</a:t>
            </a:r>
          </a:p>
          <a:p>
            <a: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400" dirty="0">
                <a:solidFill>
                  <a:srgbClr val="000000"/>
                </a:solidFill>
                <a:latin typeface="Calibri" pitchFamily="32" charset="0"/>
                <a:ea typeface="Microsoft YaHei" charset="-122"/>
              </a:rPr>
              <a:t>Organise 2 workshops with national experts, gather info and test ideas: </a:t>
            </a:r>
            <a:endParaRPr lang="en-GB" sz="2400" b="1" dirty="0">
              <a:solidFill>
                <a:srgbClr val="000000"/>
              </a:solidFill>
              <a:latin typeface="Calibri" pitchFamily="32" charset="0"/>
              <a:ea typeface="Microsoft YaHei" charset="-122"/>
            </a:endParaRPr>
          </a:p>
          <a:p>
            <a:pPr marL="342900" indent="-342900">
              <a:spcBef>
                <a:spcPts val="6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400" b="1" dirty="0">
                <a:solidFill>
                  <a:srgbClr val="000000"/>
                </a:solidFill>
                <a:latin typeface="Calibri" pitchFamily="32" charset="0"/>
                <a:ea typeface="Microsoft YaHei" charset="-122"/>
              </a:rPr>
              <a:t>FOAM EU members encouraged to join and propose national experts that could participate</a:t>
            </a:r>
          </a:p>
          <a:p>
            <a:pPr marL="342900" indent="-342900">
              <a:spcBef>
                <a:spcPts val="6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400" dirty="0">
                <a:solidFill>
                  <a:srgbClr val="000000"/>
                </a:solidFill>
                <a:latin typeface="Calibri" pitchFamily="32" charset="0"/>
                <a:ea typeface="Microsoft YaHei" charset="-122"/>
              </a:rPr>
              <a:t>Expected dates: the 1</a:t>
            </a:r>
            <a:r>
              <a:rPr lang="en-GB" sz="2400" baseline="30000" dirty="0">
                <a:solidFill>
                  <a:srgbClr val="000000"/>
                </a:solidFill>
                <a:latin typeface="Calibri" pitchFamily="32" charset="0"/>
                <a:ea typeface="Microsoft YaHei" charset="-122"/>
              </a:rPr>
              <a:t>st</a:t>
            </a:r>
            <a:r>
              <a:rPr lang="en-GB" sz="2400" dirty="0">
                <a:solidFill>
                  <a:srgbClr val="000000"/>
                </a:solidFill>
                <a:latin typeface="Calibri" pitchFamily="32" charset="0"/>
                <a:ea typeface="Microsoft YaHei" charset="-122"/>
              </a:rPr>
              <a:t> in February and the 2</a:t>
            </a:r>
            <a:r>
              <a:rPr lang="en-GB" sz="2400" baseline="30000" dirty="0">
                <a:solidFill>
                  <a:srgbClr val="000000"/>
                </a:solidFill>
                <a:latin typeface="Calibri" pitchFamily="32" charset="0"/>
                <a:ea typeface="Microsoft YaHei" charset="-122"/>
              </a:rPr>
              <a:t>nd</a:t>
            </a:r>
            <a:r>
              <a:rPr lang="en-GB" sz="2400" dirty="0">
                <a:solidFill>
                  <a:srgbClr val="000000"/>
                </a:solidFill>
                <a:latin typeface="Calibri" pitchFamily="32" charset="0"/>
                <a:ea typeface="Microsoft YaHei" charset="-122"/>
              </a:rPr>
              <a:t> in May of 2019</a:t>
            </a:r>
          </a:p>
        </p:txBody>
      </p:sp>
    </p:spTree>
    <p:extLst>
      <p:ext uri="{BB962C8B-B14F-4D97-AF65-F5344CB8AC3E}">
        <p14:creationId xmlns:p14="http://schemas.microsoft.com/office/powerpoint/2010/main" val="125104147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C2892-A00B-4398-970B-55AC2593EBD0}"/>
              </a:ext>
            </a:extLst>
          </p:cNvPr>
          <p:cNvSpPr>
            <a:spLocks noGrp="1"/>
          </p:cNvSpPr>
          <p:nvPr>
            <p:ph type="title"/>
          </p:nvPr>
        </p:nvSpPr>
        <p:spPr>
          <a:xfrm>
            <a:off x="1734533" y="710610"/>
            <a:ext cx="9753600" cy="1143000"/>
          </a:xfrm>
        </p:spPr>
        <p:txBody>
          <a:bodyPr>
            <a:normAutofit fontScale="90000"/>
          </a:bodyPr>
          <a:lstStyle/>
          <a:p>
            <a:r>
              <a:rPr lang="es-ES_tradnl" dirty="0"/>
              <a:t>3. </a:t>
            </a:r>
            <a:r>
              <a:rPr lang="en-GB" dirty="0"/>
              <a:t>IFOAM EU’s position on CAP: Discussion on key amendments </a:t>
            </a:r>
            <a:br>
              <a:rPr lang="en-GB" dirty="0"/>
            </a:br>
            <a:br>
              <a:rPr lang="en-GB" dirty="0"/>
            </a:br>
            <a:br>
              <a:rPr lang="en-GB" dirty="0"/>
            </a:br>
            <a:endParaRPr lang="en-BE" dirty="0"/>
          </a:p>
        </p:txBody>
      </p:sp>
      <p:sp>
        <p:nvSpPr>
          <p:cNvPr id="3" name="Content Placeholder 2">
            <a:extLst>
              <a:ext uri="{FF2B5EF4-FFF2-40B4-BE49-F238E27FC236}">
                <a16:creationId xmlns:a16="http://schemas.microsoft.com/office/drawing/2014/main" id="{64D36FD7-FB85-49B8-A258-9C1338D34897}"/>
              </a:ext>
            </a:extLst>
          </p:cNvPr>
          <p:cNvSpPr>
            <a:spLocks noGrp="1"/>
          </p:cNvSpPr>
          <p:nvPr>
            <p:ph idx="1"/>
          </p:nvPr>
        </p:nvSpPr>
        <p:spPr>
          <a:xfrm>
            <a:off x="1734533" y="1604717"/>
            <a:ext cx="10209228" cy="4873657"/>
          </a:xfrm>
        </p:spPr>
        <p:txBody>
          <a:bodyPr>
            <a:normAutofit/>
          </a:bodyPr>
          <a:lstStyle/>
          <a:p>
            <a:endParaRPr lang="en-US" dirty="0"/>
          </a:p>
        </p:txBody>
      </p:sp>
    </p:spTree>
    <p:extLst>
      <p:ext uri="{BB962C8B-B14F-4D97-AF65-F5344CB8AC3E}">
        <p14:creationId xmlns:p14="http://schemas.microsoft.com/office/powerpoint/2010/main" val="2174827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5298" y="574156"/>
            <a:ext cx="7315200" cy="609601"/>
          </a:xfrm>
        </p:spPr>
        <p:txBody>
          <a:bodyPr>
            <a:normAutofit/>
          </a:bodyPr>
          <a:lstStyle/>
          <a:p>
            <a:r>
              <a:rPr lang="en-US" dirty="0">
                <a:solidFill>
                  <a:srgbClr val="044524"/>
                </a:solidFill>
              </a:rPr>
              <a:t>IFOAM EU CAP position papers</a:t>
            </a:r>
            <a:endParaRPr lang="en-GB" dirty="0">
              <a:solidFill>
                <a:srgbClr val="044524"/>
              </a:solidFill>
            </a:endParaRPr>
          </a:p>
        </p:txBody>
      </p:sp>
      <p:sp>
        <p:nvSpPr>
          <p:cNvPr id="3" name="Content Placeholder 2"/>
          <p:cNvSpPr>
            <a:spLocks noGrp="1"/>
          </p:cNvSpPr>
          <p:nvPr>
            <p:ph idx="1"/>
          </p:nvPr>
        </p:nvSpPr>
        <p:spPr>
          <a:xfrm>
            <a:off x="2215298" y="990601"/>
            <a:ext cx="9140273" cy="5105400"/>
          </a:xfrm>
        </p:spPr>
        <p:txBody>
          <a:bodyPr>
            <a:normAutofit/>
          </a:bodyPr>
          <a:lstStyle/>
          <a:p>
            <a:pPr marL="0" indent="0">
              <a:buNone/>
            </a:pPr>
            <a:endParaRPr lang="en-US" dirty="0"/>
          </a:p>
          <a:p>
            <a:pPr marL="0" indent="0">
              <a:buNone/>
            </a:pPr>
            <a:r>
              <a:rPr lang="en-US" dirty="0"/>
              <a:t>IFOAM EU position paper January 2017 on long term vision:</a:t>
            </a:r>
          </a:p>
          <a:p>
            <a:pPr marL="0" indent="0">
              <a:buNone/>
            </a:pPr>
            <a:r>
              <a:rPr lang="en-US" i="1" dirty="0"/>
              <a:t>	"A CAP for healthy farms, healthy people, healthy planet – Public 	money must deliver public goods"</a:t>
            </a:r>
          </a:p>
          <a:p>
            <a:pPr marL="0" indent="0">
              <a:buNone/>
            </a:pPr>
            <a:endParaRPr lang="en-US" dirty="0"/>
          </a:p>
          <a:p>
            <a:pPr marL="0" indent="0">
              <a:buNone/>
            </a:pPr>
            <a:r>
              <a:rPr lang="en-US" dirty="0"/>
              <a:t>IFOAM EU new position paper on revision process (prepared in FG and Council of IFOAM EU): </a:t>
            </a:r>
          </a:p>
          <a:p>
            <a:pPr marL="0" indent="0">
              <a:buNone/>
            </a:pPr>
            <a:r>
              <a:rPr lang="en-US" i="1" dirty="0"/>
              <a:t>	“Towards a post-2020 CAP that supports farmers and delivers 	public goods to Europeans: Avoiding a race to the bottom - An 	ambitious and better targeted CAP”</a:t>
            </a:r>
          </a:p>
          <a:p>
            <a:pPr marL="0" indent="0">
              <a:buNone/>
            </a:pPr>
            <a:endParaRPr lang="en-US" i="1" dirty="0"/>
          </a:p>
          <a:p>
            <a:endParaRPr lang="en-US" dirty="0"/>
          </a:p>
        </p:txBody>
      </p:sp>
    </p:spTree>
    <p:extLst>
      <p:ext uri="{BB962C8B-B14F-4D97-AF65-F5344CB8AC3E}">
        <p14:creationId xmlns:p14="http://schemas.microsoft.com/office/powerpoint/2010/main" val="1596115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F95F9-E7E6-4422-919E-09ECA359C84E}"/>
              </a:ext>
            </a:extLst>
          </p:cNvPr>
          <p:cNvSpPr>
            <a:spLocks noGrp="1"/>
          </p:cNvSpPr>
          <p:nvPr>
            <p:ph type="title"/>
          </p:nvPr>
        </p:nvSpPr>
        <p:spPr/>
        <p:txBody>
          <a:bodyPr/>
          <a:lstStyle/>
          <a:p>
            <a:r>
              <a:rPr lang="en-GB" dirty="0"/>
              <a:t>CAP Amendments - Objectives</a:t>
            </a:r>
          </a:p>
        </p:txBody>
      </p:sp>
      <p:graphicFrame>
        <p:nvGraphicFramePr>
          <p:cNvPr id="6" name="Content Placeholder 5">
            <a:extLst>
              <a:ext uri="{FF2B5EF4-FFF2-40B4-BE49-F238E27FC236}">
                <a16:creationId xmlns:a16="http://schemas.microsoft.com/office/drawing/2014/main" id="{940E7D5B-81F8-426B-B549-00CDE57721C1}"/>
              </a:ext>
            </a:extLst>
          </p:cNvPr>
          <p:cNvGraphicFramePr>
            <a:graphicFrameLocks noGrp="1"/>
          </p:cNvGraphicFramePr>
          <p:nvPr>
            <p:ph idx="1"/>
            <p:extLst>
              <p:ext uri="{D42A27DB-BD31-4B8C-83A1-F6EECF244321}">
                <p14:modId xmlns:p14="http://schemas.microsoft.com/office/powerpoint/2010/main" val="2548112226"/>
              </p:ext>
            </p:extLst>
          </p:nvPr>
        </p:nvGraphicFramePr>
        <p:xfrm>
          <a:off x="1609725" y="1162049"/>
          <a:ext cx="10191750" cy="4696460"/>
        </p:xfrm>
        <a:graphic>
          <a:graphicData uri="http://schemas.openxmlformats.org/drawingml/2006/table">
            <a:tbl>
              <a:tblPr firstRow="1" firstCol="1" bandRow="1"/>
              <a:tblGrid>
                <a:gridCol w="5124450">
                  <a:extLst>
                    <a:ext uri="{9D8B030D-6E8A-4147-A177-3AD203B41FA5}">
                      <a16:colId xmlns:a16="http://schemas.microsoft.com/office/drawing/2014/main" val="834132512"/>
                    </a:ext>
                  </a:extLst>
                </a:gridCol>
                <a:gridCol w="5067300">
                  <a:extLst>
                    <a:ext uri="{9D8B030D-6E8A-4147-A177-3AD203B41FA5}">
                      <a16:colId xmlns:a16="http://schemas.microsoft.com/office/drawing/2014/main" val="3853132746"/>
                    </a:ext>
                  </a:extLst>
                </a:gridCol>
              </a:tblGrid>
              <a:tr h="222227">
                <a:tc>
                  <a:txBody>
                    <a:bodyPr/>
                    <a:lstStyle/>
                    <a:p>
                      <a:pPr>
                        <a:lnSpc>
                          <a:spcPct val="107000"/>
                        </a:lnSpc>
                        <a:spcBef>
                          <a:spcPts val="600"/>
                        </a:spcBef>
                        <a:spcAft>
                          <a:spcPts val="60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Text from European Commission Proposal</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nSpc>
                          <a:spcPct val="107000"/>
                        </a:lnSpc>
                        <a:spcBef>
                          <a:spcPts val="600"/>
                        </a:spcBef>
                        <a:spcAft>
                          <a:spcPts val="600"/>
                        </a:spcAft>
                      </a:pPr>
                      <a:r>
                        <a:rPr lang="en-GB" sz="1600" b="1" i="1">
                          <a:effectLst/>
                          <a:latin typeface="Calibri" panose="020F0502020204030204" pitchFamily="34" charset="0"/>
                          <a:ea typeface="Calibri" panose="020F0502020204030204" pitchFamily="34" charset="0"/>
                          <a:cs typeface="Arial" panose="020B0604020202020204" pitchFamily="34" charset="0"/>
                        </a:rPr>
                        <a:t>Proposed amendments</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403546932"/>
                  </a:ext>
                </a:extLst>
              </a:tr>
              <a:tr h="4289470">
                <a:tc>
                  <a:txBody>
                    <a:bodyPr/>
                    <a:lstStyle/>
                    <a:p>
                      <a:pPr>
                        <a:lnSpc>
                          <a:spcPct val="107000"/>
                        </a:lnSpc>
                        <a:spcBef>
                          <a:spcPts val="600"/>
                        </a:spcBef>
                        <a:spcAft>
                          <a:spcPts val="60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Article 6.1 – Specific Objectives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600"/>
                        </a:spcBef>
                        <a:spcAft>
                          <a:spcPts val="600"/>
                        </a:spcAft>
                      </a:pPr>
                      <a:r>
                        <a:rPr lang="en-GB" sz="16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The achievement of the general objectives shall be pursued through the following specific objectives: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GB" sz="1600" i="1" dirty="0">
                          <a:effectLst/>
                          <a:latin typeface="Calibri" panose="020F0502020204030204" pitchFamily="34" charset="0"/>
                          <a:ea typeface="Calibri" panose="020F0502020204030204" pitchFamily="34" charset="0"/>
                          <a:cs typeface="Arial" panose="020B0604020202020204" pitchFamily="34" charset="0"/>
                        </a:rPr>
                        <a:t>[…]</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GB" sz="1600" i="1" dirty="0">
                          <a:effectLst/>
                          <a:latin typeface="Calibri" panose="020F0502020204030204" pitchFamily="34" charset="0"/>
                          <a:ea typeface="Calibri" panose="020F0502020204030204" pitchFamily="34" charset="0"/>
                          <a:cs typeface="Arial" panose="020B0604020202020204" pitchFamily="34" charset="0"/>
                        </a:rPr>
                        <a:t>(e) </a:t>
                      </a:r>
                      <a:r>
                        <a:rPr lang="en-GB" sz="16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foster sustainable development and efficient management of natural resources such as water, soil and air;</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GB" sz="1600" i="1" dirty="0">
                          <a:effectLst/>
                          <a:latin typeface="Calibri" panose="020F050202020403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GB" sz="1600" i="1" dirty="0">
                          <a:effectLst/>
                          <a:latin typeface="Calibri" panose="020F050202020403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600"/>
                        </a:spcBef>
                        <a:spcAft>
                          <a:spcPts val="600"/>
                        </a:spcAft>
                      </a:pPr>
                      <a:r>
                        <a:rPr lang="en-GB" sz="16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en-GB" sz="1600" i="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i</a:t>
                      </a:r>
                      <a:r>
                        <a:rPr lang="en-GB" sz="16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improve the response of EU agriculture to societal demands on food and health, including safe, nutritious and sustainable food, food waste, as well as animal welfare.</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600"/>
                        </a:spcBef>
                        <a:spcAft>
                          <a:spcPts val="600"/>
                        </a:spcAft>
                      </a:pPr>
                      <a:r>
                        <a:rPr lang="en-GB" sz="1600" i="1" dirty="0">
                          <a:effectLst/>
                          <a:latin typeface="Calibri" panose="020F050202020403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Article 6.1 – Specific Objectives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600"/>
                        </a:spcBef>
                        <a:spcAft>
                          <a:spcPts val="600"/>
                        </a:spcAft>
                      </a:pPr>
                      <a:r>
                        <a:rPr lang="en-GB" sz="16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The achievement of the general objectives shall be pursued through the following specific objectives: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GB" sz="1600" i="1" dirty="0">
                          <a:effectLst/>
                          <a:latin typeface="Calibri" panose="020F0502020204030204" pitchFamily="34" charset="0"/>
                          <a:ea typeface="Calibri" panose="020F0502020204030204" pitchFamily="34" charset="0"/>
                          <a:cs typeface="Arial" panose="020B0604020202020204" pitchFamily="34" charset="0"/>
                        </a:rPr>
                        <a:t>[…]</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GB" sz="1600" i="1" dirty="0">
                          <a:effectLst/>
                          <a:latin typeface="Calibri" panose="020F0502020204030204" pitchFamily="34" charset="0"/>
                          <a:ea typeface="Calibri" panose="020F0502020204030204" pitchFamily="34" charset="0"/>
                          <a:cs typeface="Arial" panose="020B0604020202020204" pitchFamily="34" charset="0"/>
                        </a:rPr>
                        <a:t>(e) foster sustainable development and efficient management of natural resources such as water, soil and air</a:t>
                      </a:r>
                      <a:r>
                        <a:rPr lang="en-GB" sz="1600" b="1" i="1" dirty="0">
                          <a:effectLst/>
                          <a:latin typeface="Calibri" panose="020F0502020204030204" pitchFamily="34" charset="0"/>
                          <a:ea typeface="Calibri" panose="020F0502020204030204" pitchFamily="34" charset="0"/>
                          <a:cs typeface="Arial" panose="020B0604020202020204" pitchFamily="34" charset="0"/>
                        </a:rPr>
                        <a:t>, giving priority to integrated farming system as the enhanced management of permanent pastures, landscape features, and organic farming.</a:t>
                      </a:r>
                      <a:r>
                        <a:rPr lang="en-GB" sz="1600" i="1" dirty="0">
                          <a:effectLst/>
                          <a:latin typeface="Calibri" panose="020F0502020204030204" pitchFamily="34" charset="0"/>
                          <a:ea typeface="Calibri" panose="020F0502020204030204" pitchFamily="34" charset="0"/>
                          <a:cs typeface="Arial" panose="020B0604020202020204" pitchFamily="34" charset="0"/>
                        </a:rPr>
                        <a:t>;</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GB" sz="1600" i="1" dirty="0">
                          <a:effectLst/>
                          <a:latin typeface="Calibri" panose="020F0502020204030204" pitchFamily="34" charset="0"/>
                          <a:ea typeface="Calibri" panose="020F0502020204030204" pitchFamily="34" charset="0"/>
                          <a:cs typeface="Arial" panose="020B0604020202020204" pitchFamily="34" charset="0"/>
                        </a:rPr>
                        <a:t>[…]</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600"/>
                        </a:spcBef>
                        <a:spcAft>
                          <a:spcPts val="600"/>
                        </a:spcAft>
                      </a:pPr>
                      <a:r>
                        <a:rPr lang="en-GB" sz="1600" dirty="0">
                          <a:effectLst/>
                          <a:latin typeface="Calibri" panose="020F0502020204030204" pitchFamily="34" charset="0"/>
                          <a:ea typeface="Calibri" panose="020F0502020204030204" pitchFamily="34" charset="0"/>
                          <a:cs typeface="Arial" panose="020B0604020202020204" pitchFamily="34" charset="0"/>
                        </a:rPr>
                        <a:t>(</a:t>
                      </a:r>
                      <a:r>
                        <a:rPr lang="en-GB" sz="1600" dirty="0" err="1">
                          <a:effectLst/>
                          <a:latin typeface="Calibri" panose="020F0502020204030204" pitchFamily="34" charset="0"/>
                          <a:ea typeface="Calibri" panose="020F0502020204030204" pitchFamily="34" charset="0"/>
                          <a:cs typeface="Arial" panose="020B0604020202020204" pitchFamily="34" charset="0"/>
                        </a:rPr>
                        <a:t>i</a:t>
                      </a:r>
                      <a:r>
                        <a:rPr lang="en-GB" sz="1600" dirty="0">
                          <a:effectLst/>
                          <a:latin typeface="Calibri" panose="020F0502020204030204" pitchFamily="34" charset="0"/>
                          <a:ea typeface="Calibri" panose="020F0502020204030204" pitchFamily="34" charset="0"/>
                          <a:cs typeface="Arial" panose="020B0604020202020204" pitchFamily="34" charset="0"/>
                        </a:rPr>
                        <a:t>) </a:t>
                      </a:r>
                      <a:r>
                        <a:rPr lang="en-GB" sz="1600" dirty="0">
                          <a:effectLst/>
                          <a:latin typeface="Calibri" panose="020F0502020204030204" pitchFamily="34" charset="0"/>
                          <a:ea typeface="Times New Roman" panose="02020603050405020304" pitchFamily="18" charset="0"/>
                          <a:cs typeface="Arial" panose="020B0604020202020204" pitchFamily="34" charset="0"/>
                        </a:rPr>
                        <a:t>improve the response of EU agriculture to societal demands on food and health, including </a:t>
                      </a:r>
                      <a:r>
                        <a:rPr lang="en-GB" sz="1600" b="1" dirty="0">
                          <a:effectLst/>
                          <a:latin typeface="Calibri" panose="020F0502020204030204" pitchFamily="34" charset="0"/>
                          <a:ea typeface="Times New Roman" panose="02020603050405020304" pitchFamily="18" charset="0"/>
                          <a:cs typeface="Arial" panose="020B0604020202020204" pitchFamily="34" charset="0"/>
                        </a:rPr>
                        <a:t>organic farming,</a:t>
                      </a:r>
                      <a:r>
                        <a:rPr lang="en-GB" sz="1600" dirty="0">
                          <a:effectLst/>
                          <a:latin typeface="Calibri" panose="020F0502020204030204" pitchFamily="34" charset="0"/>
                          <a:ea typeface="Times New Roman" panose="02020603050405020304" pitchFamily="18" charset="0"/>
                          <a:cs typeface="Arial" panose="020B0604020202020204" pitchFamily="34" charset="0"/>
                        </a:rPr>
                        <a:t> safe, nutritious and sustainable food, food waste, as well as animal welfare.</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0381845"/>
                  </a:ext>
                </a:extLst>
              </a:tr>
            </a:tbl>
          </a:graphicData>
        </a:graphic>
      </p:graphicFrame>
    </p:spTree>
    <p:extLst>
      <p:ext uri="{BB962C8B-B14F-4D97-AF65-F5344CB8AC3E}">
        <p14:creationId xmlns:p14="http://schemas.microsoft.com/office/powerpoint/2010/main" val="1691271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F95F9-E7E6-4422-919E-09ECA359C84E}"/>
              </a:ext>
            </a:extLst>
          </p:cNvPr>
          <p:cNvSpPr>
            <a:spLocks noGrp="1"/>
          </p:cNvSpPr>
          <p:nvPr>
            <p:ph type="title"/>
          </p:nvPr>
        </p:nvSpPr>
        <p:spPr/>
        <p:txBody>
          <a:bodyPr/>
          <a:lstStyle/>
          <a:p>
            <a:r>
              <a:rPr lang="en-GB" dirty="0"/>
              <a:t>CAP Amendments - </a:t>
            </a:r>
            <a:r>
              <a:rPr lang="en-GB" i="1" dirty="0"/>
              <a:t>Eco-schemes 1/2</a:t>
            </a:r>
            <a:endParaRPr lang="en-GB" dirty="0"/>
          </a:p>
        </p:txBody>
      </p:sp>
      <p:graphicFrame>
        <p:nvGraphicFramePr>
          <p:cNvPr id="6" name="Content Placeholder 5">
            <a:extLst>
              <a:ext uri="{FF2B5EF4-FFF2-40B4-BE49-F238E27FC236}">
                <a16:creationId xmlns:a16="http://schemas.microsoft.com/office/drawing/2014/main" id="{940E7D5B-81F8-426B-B549-00CDE57721C1}"/>
              </a:ext>
            </a:extLst>
          </p:cNvPr>
          <p:cNvGraphicFramePr>
            <a:graphicFrameLocks noGrp="1"/>
          </p:cNvGraphicFramePr>
          <p:nvPr>
            <p:ph idx="1"/>
            <p:extLst>
              <p:ext uri="{D42A27DB-BD31-4B8C-83A1-F6EECF244321}">
                <p14:modId xmlns:p14="http://schemas.microsoft.com/office/powerpoint/2010/main" val="2015636460"/>
              </p:ext>
            </p:extLst>
          </p:nvPr>
        </p:nvGraphicFramePr>
        <p:xfrm>
          <a:off x="1609725" y="1162049"/>
          <a:ext cx="10191750" cy="3122102"/>
        </p:xfrm>
        <a:graphic>
          <a:graphicData uri="http://schemas.openxmlformats.org/drawingml/2006/table">
            <a:tbl>
              <a:tblPr firstRow="1" firstCol="1" bandRow="1"/>
              <a:tblGrid>
                <a:gridCol w="5124450">
                  <a:extLst>
                    <a:ext uri="{9D8B030D-6E8A-4147-A177-3AD203B41FA5}">
                      <a16:colId xmlns:a16="http://schemas.microsoft.com/office/drawing/2014/main" val="834132512"/>
                    </a:ext>
                  </a:extLst>
                </a:gridCol>
                <a:gridCol w="5067300">
                  <a:extLst>
                    <a:ext uri="{9D8B030D-6E8A-4147-A177-3AD203B41FA5}">
                      <a16:colId xmlns:a16="http://schemas.microsoft.com/office/drawing/2014/main" val="3853132746"/>
                    </a:ext>
                  </a:extLst>
                </a:gridCol>
              </a:tblGrid>
              <a:tr h="225875">
                <a:tc>
                  <a:txBody>
                    <a:bodyPr/>
                    <a:lstStyle/>
                    <a:p>
                      <a:pPr>
                        <a:lnSpc>
                          <a:spcPct val="107000"/>
                        </a:lnSpc>
                        <a:spcBef>
                          <a:spcPts val="600"/>
                        </a:spcBef>
                        <a:spcAft>
                          <a:spcPts val="60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Text from European Commission Proposal</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nSpc>
                          <a:spcPct val="107000"/>
                        </a:lnSpc>
                        <a:spcBef>
                          <a:spcPts val="600"/>
                        </a:spcBef>
                        <a:spcAft>
                          <a:spcPts val="600"/>
                        </a:spcAft>
                      </a:pPr>
                      <a:r>
                        <a:rPr lang="en-GB" sz="1600" b="1" i="1">
                          <a:effectLst/>
                          <a:latin typeface="Calibri" panose="020F0502020204030204" pitchFamily="34" charset="0"/>
                          <a:ea typeface="Calibri" panose="020F0502020204030204" pitchFamily="34" charset="0"/>
                          <a:cs typeface="Arial" panose="020B0604020202020204" pitchFamily="34" charset="0"/>
                        </a:rPr>
                        <a:t>Proposed amendments</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403546932"/>
                  </a:ext>
                </a:extLst>
              </a:tr>
              <a:tr h="2872801">
                <a:tc>
                  <a:txBody>
                    <a:bodyPr/>
                    <a:lstStyle/>
                    <a:p>
                      <a:pPr algn="just">
                        <a:lnSpc>
                          <a:spcPct val="107000"/>
                        </a:lnSpc>
                        <a:spcBef>
                          <a:spcPts val="600"/>
                        </a:spcBef>
                        <a:spcAft>
                          <a:spcPts val="60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Article 28.3 – Eco-schemes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GB" sz="1600" i="1" dirty="0">
                          <a:effectLst/>
                          <a:latin typeface="Calibri" panose="020F0502020204030204" pitchFamily="34" charset="0"/>
                          <a:ea typeface="Calibri" panose="020F0502020204030204" pitchFamily="34" charset="0"/>
                          <a:cs typeface="Arial" panose="020B0604020202020204" pitchFamily="34" charset="0"/>
                        </a:rPr>
                        <a:t>Member States shall establish the list of agricultural practices beneficial for the climate and the environment.</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Article 28.3 – Eco-schemes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GB" sz="1600" i="1" dirty="0">
                          <a:effectLst/>
                          <a:latin typeface="Calibri" panose="020F0502020204030204" pitchFamily="34" charset="0"/>
                          <a:ea typeface="Calibri" panose="020F0502020204030204" pitchFamily="34" charset="0"/>
                          <a:cs typeface="Arial" panose="020B0604020202020204" pitchFamily="34" charset="0"/>
                        </a:rPr>
                        <a:t>Member States shall establish the list of agricultural practices </a:t>
                      </a:r>
                      <a:r>
                        <a:rPr lang="en-GB" sz="1600" b="1" i="1" dirty="0">
                          <a:effectLst/>
                          <a:latin typeface="Calibri" panose="020F0502020204030204" pitchFamily="34" charset="0"/>
                          <a:ea typeface="Calibri" panose="020F0502020204030204" pitchFamily="34" charset="0"/>
                          <a:cs typeface="Arial" panose="020B0604020202020204" pitchFamily="34" charset="0"/>
                        </a:rPr>
                        <a:t>and systems </a:t>
                      </a:r>
                      <a:r>
                        <a:rPr lang="en-GB" sz="1600" i="1" dirty="0">
                          <a:effectLst/>
                          <a:latin typeface="Calibri" panose="020F0502020204030204" pitchFamily="34" charset="0"/>
                          <a:ea typeface="Calibri" panose="020F0502020204030204" pitchFamily="34" charset="0"/>
                          <a:cs typeface="Arial" panose="020B0604020202020204" pitchFamily="34" charset="0"/>
                        </a:rPr>
                        <a:t>beneficial for the climate and the environment. </a:t>
                      </a:r>
                      <a:r>
                        <a:rPr lang="en-GB" sz="1600" b="1" i="1" dirty="0">
                          <a:effectLst/>
                          <a:latin typeface="Calibri" panose="020F0502020204030204" pitchFamily="34" charset="0"/>
                          <a:ea typeface="Calibri" panose="020F0502020204030204" pitchFamily="34" charset="0"/>
                          <a:cs typeface="Arial" panose="020B0604020202020204" pitchFamily="34" charset="0"/>
                        </a:rPr>
                        <a:t>When drafting their CAP Strategic Plans</a:t>
                      </a:r>
                      <a:r>
                        <a:rPr lang="en-GB" sz="1600" i="1" dirty="0">
                          <a:effectLst/>
                          <a:latin typeface="Calibri" panose="020F0502020204030204" pitchFamily="34" charset="0"/>
                          <a:ea typeface="Calibri" panose="020F0502020204030204" pitchFamily="34" charset="0"/>
                          <a:cs typeface="Arial" panose="020B0604020202020204" pitchFamily="34" charset="0"/>
                        </a:rPr>
                        <a:t> </a:t>
                      </a:r>
                      <a:r>
                        <a:rPr lang="en-GB" sz="1600" b="1" i="1" dirty="0">
                          <a:effectLst/>
                          <a:latin typeface="Calibri" panose="020F0502020204030204" pitchFamily="34" charset="0"/>
                          <a:ea typeface="Calibri" panose="020F0502020204030204" pitchFamily="34" charset="0"/>
                          <a:cs typeface="Arial" panose="020B0604020202020204" pitchFamily="34" charset="0"/>
                        </a:rPr>
                        <a:t>Member States should prioritise integrated farming systems which deliver multiple benefits in a cost-effective way for the achievement of objectives (d), (e), (f) and (</a:t>
                      </a:r>
                      <a:r>
                        <a:rPr lang="en-GB" sz="1600" b="1" i="1" dirty="0" err="1">
                          <a:effectLst/>
                          <a:latin typeface="Calibri" panose="020F0502020204030204" pitchFamily="34" charset="0"/>
                          <a:ea typeface="Calibri" panose="020F0502020204030204" pitchFamily="34" charset="0"/>
                          <a:cs typeface="Arial" panose="020B0604020202020204" pitchFamily="34" charset="0"/>
                        </a:rPr>
                        <a:t>i</a:t>
                      </a:r>
                      <a:r>
                        <a:rPr lang="en-GB" sz="1600" b="1" i="1" dirty="0">
                          <a:effectLst/>
                          <a:latin typeface="Calibri" panose="020F0502020204030204" pitchFamily="34" charset="0"/>
                          <a:ea typeface="Calibri" panose="020F0502020204030204" pitchFamily="34" charset="0"/>
                          <a:cs typeface="Arial" panose="020B0604020202020204" pitchFamily="34" charset="0"/>
                        </a:rPr>
                        <a:t>) of Article 6.1, such as the enhanced management of permanent pastures, landscape features, and organic farming.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0381845"/>
                  </a:ext>
                </a:extLst>
              </a:tr>
            </a:tbl>
          </a:graphicData>
        </a:graphic>
      </p:graphicFrame>
      <p:graphicFrame>
        <p:nvGraphicFramePr>
          <p:cNvPr id="3" name="Table 2">
            <a:extLst>
              <a:ext uri="{FF2B5EF4-FFF2-40B4-BE49-F238E27FC236}">
                <a16:creationId xmlns:a16="http://schemas.microsoft.com/office/drawing/2014/main" id="{8DB49576-49CB-4878-A27D-8B06357648BE}"/>
              </a:ext>
            </a:extLst>
          </p:cNvPr>
          <p:cNvGraphicFramePr>
            <a:graphicFrameLocks noGrp="1"/>
          </p:cNvGraphicFramePr>
          <p:nvPr>
            <p:extLst>
              <p:ext uri="{D42A27DB-BD31-4B8C-83A1-F6EECF244321}">
                <p14:modId xmlns:p14="http://schemas.microsoft.com/office/powerpoint/2010/main" val="1145587703"/>
              </p:ext>
            </p:extLst>
          </p:nvPr>
        </p:nvGraphicFramePr>
        <p:xfrm>
          <a:off x="1609725" y="4284151"/>
          <a:ext cx="10191750" cy="1602299"/>
        </p:xfrm>
        <a:graphic>
          <a:graphicData uri="http://schemas.openxmlformats.org/drawingml/2006/table">
            <a:tbl>
              <a:tblPr firstRow="1" firstCol="1" bandRow="1">
                <a:tableStyleId>{5940675A-B579-460E-94D1-54222C63F5DA}</a:tableStyleId>
              </a:tblPr>
              <a:tblGrid>
                <a:gridCol w="5133975">
                  <a:extLst>
                    <a:ext uri="{9D8B030D-6E8A-4147-A177-3AD203B41FA5}">
                      <a16:colId xmlns:a16="http://schemas.microsoft.com/office/drawing/2014/main" val="2730974844"/>
                    </a:ext>
                  </a:extLst>
                </a:gridCol>
                <a:gridCol w="5057775">
                  <a:extLst>
                    <a:ext uri="{9D8B030D-6E8A-4147-A177-3AD203B41FA5}">
                      <a16:colId xmlns:a16="http://schemas.microsoft.com/office/drawing/2014/main" val="501167635"/>
                    </a:ext>
                  </a:extLst>
                </a:gridCol>
              </a:tblGrid>
              <a:tr h="1602299">
                <a:tc>
                  <a:txBody>
                    <a:bodyPr/>
                    <a:lstStyle/>
                    <a:p>
                      <a:pPr algn="just">
                        <a:lnSpc>
                          <a:spcPct val="107000"/>
                        </a:lnSpc>
                        <a:spcBef>
                          <a:spcPts val="600"/>
                        </a:spcBef>
                        <a:spcAft>
                          <a:spcPts val="600"/>
                        </a:spcAft>
                      </a:pPr>
                      <a:r>
                        <a:rPr lang="en-GB" sz="1600" b="1" dirty="0">
                          <a:effectLst/>
                        </a:rPr>
                        <a:t>Article 28.4 – Eco-schemes</a:t>
                      </a:r>
                    </a:p>
                    <a:p>
                      <a:pPr algn="just">
                        <a:lnSpc>
                          <a:spcPct val="107000"/>
                        </a:lnSpc>
                        <a:spcBef>
                          <a:spcPts val="600"/>
                        </a:spcBef>
                        <a:spcAft>
                          <a:spcPts val="600"/>
                        </a:spcAft>
                      </a:pPr>
                      <a:r>
                        <a:rPr lang="en-GB" sz="1600" dirty="0">
                          <a:effectLst/>
                        </a:rPr>
                        <a:t>Those practices shall be designed to meet one or more of the specific environmental and climate-related objectives laid down in points (d), (e) and (f) of Article 6(1).</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Bef>
                          <a:spcPts val="600"/>
                        </a:spcBef>
                        <a:spcAft>
                          <a:spcPts val="600"/>
                        </a:spcAft>
                      </a:pPr>
                      <a:r>
                        <a:rPr lang="en-GB" sz="1600" b="1" dirty="0">
                          <a:effectLst/>
                        </a:rPr>
                        <a:t>Article 28.4 – Eco-schemes</a:t>
                      </a:r>
                    </a:p>
                    <a:p>
                      <a:pPr algn="just">
                        <a:lnSpc>
                          <a:spcPct val="107000"/>
                        </a:lnSpc>
                        <a:spcBef>
                          <a:spcPts val="600"/>
                        </a:spcBef>
                        <a:spcAft>
                          <a:spcPts val="600"/>
                        </a:spcAft>
                      </a:pPr>
                      <a:r>
                        <a:rPr lang="en-GB" sz="1600" dirty="0">
                          <a:effectLst/>
                        </a:rPr>
                        <a:t>Those practices shall be designed to meet one or more of the specific environmental and climate-related objectives laid down in points (d), (e) and (f), </a:t>
                      </a:r>
                      <a:r>
                        <a:rPr lang="en-GB" sz="1600" b="1" dirty="0">
                          <a:effectLst/>
                        </a:rPr>
                        <a:t>and the socio-economic objective in point (</a:t>
                      </a:r>
                      <a:r>
                        <a:rPr lang="en-GB" sz="1600" b="1" dirty="0" err="1">
                          <a:effectLst/>
                        </a:rPr>
                        <a:t>i</a:t>
                      </a:r>
                      <a:r>
                        <a:rPr lang="en-GB" sz="1600" b="1" dirty="0">
                          <a:effectLst/>
                        </a:rPr>
                        <a:t>)</a:t>
                      </a:r>
                      <a:r>
                        <a:rPr lang="en-GB" sz="1600" dirty="0">
                          <a:effectLst/>
                        </a:rPr>
                        <a:t> of Article 6(1).</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5028621"/>
                  </a:ext>
                </a:extLst>
              </a:tr>
            </a:tbl>
          </a:graphicData>
        </a:graphic>
      </p:graphicFrame>
    </p:spTree>
    <p:extLst>
      <p:ext uri="{BB962C8B-B14F-4D97-AF65-F5344CB8AC3E}">
        <p14:creationId xmlns:p14="http://schemas.microsoft.com/office/powerpoint/2010/main" val="96925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F95F9-E7E6-4422-919E-09ECA359C84E}"/>
              </a:ext>
            </a:extLst>
          </p:cNvPr>
          <p:cNvSpPr>
            <a:spLocks noGrp="1"/>
          </p:cNvSpPr>
          <p:nvPr>
            <p:ph type="title"/>
          </p:nvPr>
        </p:nvSpPr>
        <p:spPr/>
        <p:txBody>
          <a:bodyPr/>
          <a:lstStyle/>
          <a:p>
            <a:r>
              <a:rPr lang="en-GB" dirty="0"/>
              <a:t>CAP Amendments - </a:t>
            </a:r>
            <a:r>
              <a:rPr lang="en-GB" i="1" dirty="0"/>
              <a:t>Eco-schemes 2/2</a:t>
            </a:r>
            <a:endParaRPr lang="en-GB" dirty="0"/>
          </a:p>
        </p:txBody>
      </p:sp>
      <p:graphicFrame>
        <p:nvGraphicFramePr>
          <p:cNvPr id="6" name="Content Placeholder 5">
            <a:extLst>
              <a:ext uri="{FF2B5EF4-FFF2-40B4-BE49-F238E27FC236}">
                <a16:creationId xmlns:a16="http://schemas.microsoft.com/office/drawing/2014/main" id="{940E7D5B-81F8-426B-B549-00CDE57721C1}"/>
              </a:ext>
            </a:extLst>
          </p:cNvPr>
          <p:cNvGraphicFramePr>
            <a:graphicFrameLocks noGrp="1"/>
          </p:cNvGraphicFramePr>
          <p:nvPr>
            <p:ph idx="1"/>
            <p:extLst>
              <p:ext uri="{D42A27DB-BD31-4B8C-83A1-F6EECF244321}">
                <p14:modId xmlns:p14="http://schemas.microsoft.com/office/powerpoint/2010/main" val="884499104"/>
              </p:ext>
            </p:extLst>
          </p:nvPr>
        </p:nvGraphicFramePr>
        <p:xfrm>
          <a:off x="1609725" y="1162049"/>
          <a:ext cx="10191750" cy="1481646"/>
        </p:xfrm>
        <a:graphic>
          <a:graphicData uri="http://schemas.openxmlformats.org/drawingml/2006/table">
            <a:tbl>
              <a:tblPr firstRow="1" firstCol="1" bandRow="1"/>
              <a:tblGrid>
                <a:gridCol w="5124450">
                  <a:extLst>
                    <a:ext uri="{9D8B030D-6E8A-4147-A177-3AD203B41FA5}">
                      <a16:colId xmlns:a16="http://schemas.microsoft.com/office/drawing/2014/main" val="834132512"/>
                    </a:ext>
                  </a:extLst>
                </a:gridCol>
                <a:gridCol w="5067300">
                  <a:extLst>
                    <a:ext uri="{9D8B030D-6E8A-4147-A177-3AD203B41FA5}">
                      <a16:colId xmlns:a16="http://schemas.microsoft.com/office/drawing/2014/main" val="3853132746"/>
                    </a:ext>
                  </a:extLst>
                </a:gridCol>
              </a:tblGrid>
              <a:tr h="216126">
                <a:tc>
                  <a:txBody>
                    <a:bodyPr/>
                    <a:lstStyle/>
                    <a:p>
                      <a:pPr>
                        <a:lnSpc>
                          <a:spcPct val="107000"/>
                        </a:lnSpc>
                        <a:spcBef>
                          <a:spcPts val="600"/>
                        </a:spcBef>
                        <a:spcAft>
                          <a:spcPts val="60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Text from European Commission Proposal</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nSpc>
                          <a:spcPct val="107000"/>
                        </a:lnSpc>
                        <a:spcBef>
                          <a:spcPts val="600"/>
                        </a:spcBef>
                        <a:spcAft>
                          <a:spcPts val="600"/>
                        </a:spcAft>
                      </a:pPr>
                      <a:r>
                        <a:rPr lang="en-GB" sz="1600" b="1" i="1">
                          <a:effectLst/>
                          <a:latin typeface="Calibri" panose="020F0502020204030204" pitchFamily="34" charset="0"/>
                          <a:ea typeface="Calibri" panose="020F0502020204030204" pitchFamily="34" charset="0"/>
                          <a:cs typeface="Arial" panose="020B0604020202020204" pitchFamily="34" charset="0"/>
                        </a:rPr>
                        <a:t>Proposed amendments</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403546932"/>
                  </a:ext>
                </a:extLst>
              </a:tr>
              <a:tr h="1232345">
                <a:tc>
                  <a:txBody>
                    <a:bodyPr/>
                    <a:lstStyle/>
                    <a:p>
                      <a:pPr algn="just">
                        <a:lnSpc>
                          <a:spcPct val="107000"/>
                        </a:lnSpc>
                        <a:spcBef>
                          <a:spcPts val="600"/>
                        </a:spcBef>
                        <a:spcAft>
                          <a:spcPts val="60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Article 28.4 – Eco-schemes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GB" sz="1600" i="1" dirty="0">
                          <a:effectLst/>
                          <a:latin typeface="Calibri" panose="020F050202020403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Article 28.4 NEW – Eco-schemes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Eco-schemes should be tailored to address specific regional needs for the  environment and climate that can be identified in the CAP Strategic Plans.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0381845"/>
                  </a:ext>
                </a:extLst>
              </a:tr>
            </a:tbl>
          </a:graphicData>
        </a:graphic>
      </p:graphicFrame>
      <p:graphicFrame>
        <p:nvGraphicFramePr>
          <p:cNvPr id="3" name="Table 2">
            <a:extLst>
              <a:ext uri="{FF2B5EF4-FFF2-40B4-BE49-F238E27FC236}">
                <a16:creationId xmlns:a16="http://schemas.microsoft.com/office/drawing/2014/main" id="{8DB49576-49CB-4878-A27D-8B06357648BE}"/>
              </a:ext>
            </a:extLst>
          </p:cNvPr>
          <p:cNvGraphicFramePr>
            <a:graphicFrameLocks noGrp="1"/>
          </p:cNvGraphicFramePr>
          <p:nvPr>
            <p:extLst>
              <p:ext uri="{D42A27DB-BD31-4B8C-83A1-F6EECF244321}">
                <p14:modId xmlns:p14="http://schemas.microsoft.com/office/powerpoint/2010/main" val="894383066"/>
              </p:ext>
            </p:extLst>
          </p:nvPr>
        </p:nvGraphicFramePr>
        <p:xfrm>
          <a:off x="1609725" y="2657475"/>
          <a:ext cx="10191750" cy="1184466"/>
        </p:xfrm>
        <a:graphic>
          <a:graphicData uri="http://schemas.openxmlformats.org/drawingml/2006/table">
            <a:tbl>
              <a:tblPr firstRow="1" firstCol="1" bandRow="1">
                <a:tableStyleId>{5940675A-B579-460E-94D1-54222C63F5DA}</a:tableStyleId>
              </a:tblPr>
              <a:tblGrid>
                <a:gridCol w="5133975">
                  <a:extLst>
                    <a:ext uri="{9D8B030D-6E8A-4147-A177-3AD203B41FA5}">
                      <a16:colId xmlns:a16="http://schemas.microsoft.com/office/drawing/2014/main" val="2730974844"/>
                    </a:ext>
                  </a:extLst>
                </a:gridCol>
                <a:gridCol w="5057775">
                  <a:extLst>
                    <a:ext uri="{9D8B030D-6E8A-4147-A177-3AD203B41FA5}">
                      <a16:colId xmlns:a16="http://schemas.microsoft.com/office/drawing/2014/main" val="501167635"/>
                    </a:ext>
                  </a:extLst>
                </a:gridCol>
              </a:tblGrid>
              <a:tr h="1171575">
                <a:tc>
                  <a:txBody>
                    <a:bodyPr/>
                    <a:lstStyle/>
                    <a:p>
                      <a:pPr algn="just">
                        <a:lnSpc>
                          <a:spcPct val="107000"/>
                        </a:lnSpc>
                        <a:spcBef>
                          <a:spcPts val="600"/>
                        </a:spcBef>
                        <a:spcAft>
                          <a:spcPts val="60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Article 15.2 bis - Reduction of payments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Bef>
                          <a:spcPts val="600"/>
                        </a:spcBef>
                        <a:spcAft>
                          <a:spcPts val="60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Article 15.2 bis Reduction of payments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The schemes for the climate and the environment shall not be considered as direct payments under this specific article concerning reduction of payments.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5028621"/>
                  </a:ext>
                </a:extLst>
              </a:tr>
            </a:tbl>
          </a:graphicData>
        </a:graphic>
      </p:graphicFrame>
      <p:graphicFrame>
        <p:nvGraphicFramePr>
          <p:cNvPr id="7" name="Table 6">
            <a:extLst>
              <a:ext uri="{FF2B5EF4-FFF2-40B4-BE49-F238E27FC236}">
                <a16:creationId xmlns:a16="http://schemas.microsoft.com/office/drawing/2014/main" id="{D5800CB8-9421-402D-8848-EAB273926F31}"/>
              </a:ext>
            </a:extLst>
          </p:cNvPr>
          <p:cNvGraphicFramePr>
            <a:graphicFrameLocks noGrp="1"/>
          </p:cNvGraphicFramePr>
          <p:nvPr>
            <p:extLst>
              <p:ext uri="{D42A27DB-BD31-4B8C-83A1-F6EECF244321}">
                <p14:modId xmlns:p14="http://schemas.microsoft.com/office/powerpoint/2010/main" val="1008477803"/>
              </p:ext>
            </p:extLst>
          </p:nvPr>
        </p:nvGraphicFramePr>
        <p:xfrm>
          <a:off x="1609725" y="3841941"/>
          <a:ext cx="10191750" cy="2228152"/>
        </p:xfrm>
        <a:graphic>
          <a:graphicData uri="http://schemas.openxmlformats.org/drawingml/2006/table">
            <a:tbl>
              <a:tblPr firstRow="1" firstCol="1" bandRow="1"/>
              <a:tblGrid>
                <a:gridCol w="5143500">
                  <a:extLst>
                    <a:ext uri="{9D8B030D-6E8A-4147-A177-3AD203B41FA5}">
                      <a16:colId xmlns:a16="http://schemas.microsoft.com/office/drawing/2014/main" val="518107194"/>
                    </a:ext>
                  </a:extLst>
                </a:gridCol>
                <a:gridCol w="5048250">
                  <a:extLst>
                    <a:ext uri="{9D8B030D-6E8A-4147-A177-3AD203B41FA5}">
                      <a16:colId xmlns:a16="http://schemas.microsoft.com/office/drawing/2014/main" val="3966155655"/>
                    </a:ext>
                  </a:extLst>
                </a:gridCol>
              </a:tblGrid>
              <a:tr h="1581152">
                <a:tc>
                  <a:txBody>
                    <a:bodyPr/>
                    <a:lstStyle/>
                    <a:p>
                      <a:pPr algn="just">
                        <a:lnSpc>
                          <a:spcPct val="107000"/>
                        </a:lnSpc>
                        <a:spcBef>
                          <a:spcPts val="600"/>
                        </a:spcBef>
                        <a:spcAft>
                          <a:spcPts val="600"/>
                        </a:spcAft>
                      </a:pPr>
                      <a:r>
                        <a:rPr lang="en-GB" sz="1600" b="1" i="1">
                          <a:effectLst/>
                          <a:latin typeface="Calibri" panose="020F0502020204030204" pitchFamily="34" charset="0"/>
                          <a:ea typeface="Calibri" panose="020F0502020204030204" pitchFamily="34" charset="0"/>
                          <a:cs typeface="Arial" panose="020B0604020202020204" pitchFamily="34" charset="0"/>
                        </a:rPr>
                        <a:t>Recital 40</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GB" sz="1600" i="1">
                          <a:effectLst/>
                          <a:latin typeface="Calibri" panose="020F0502020204030204" pitchFamily="34" charset="0"/>
                          <a:ea typeface="Calibri" panose="020F0502020204030204" pitchFamily="34" charset="0"/>
                          <a:cs typeface="Arial" panose="020B0604020202020204" pitchFamily="34" charset="0"/>
                        </a:rPr>
                        <a:t>[…] Member States should also ensure that payments to farmers do not lead to double funding with eco schemes. Furthermore, the specific needs of Natura 2000 areas should be taken into account by Member States in the overall design of their CAP Strategic Plans.</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Recital 40</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GB" sz="1600" i="1" dirty="0">
                          <a:effectLst/>
                          <a:latin typeface="Calibri" panose="020F0502020204030204" pitchFamily="34" charset="0"/>
                          <a:ea typeface="Calibri" panose="020F0502020204030204" pitchFamily="34" charset="0"/>
                          <a:cs typeface="Arial" panose="020B0604020202020204" pitchFamily="34" charset="0"/>
                        </a:rPr>
                        <a:t>[…] Member States should also ensure that payments to farmers do not lead to double funding with eco schemes</a:t>
                      </a:r>
                      <a:r>
                        <a:rPr lang="en-GB" sz="1600" b="1" i="1" dirty="0">
                          <a:effectLst/>
                          <a:latin typeface="Calibri" panose="020F0502020204030204" pitchFamily="34" charset="0"/>
                          <a:ea typeface="Calibri" panose="020F0502020204030204" pitchFamily="34" charset="0"/>
                          <a:cs typeface="Arial" panose="020B0604020202020204" pitchFamily="34" charset="0"/>
                        </a:rPr>
                        <a:t>, while at the same allowing enough flexibility in Strategic Plans to facilitate complementarity between different interventions</a:t>
                      </a:r>
                      <a:r>
                        <a:rPr lang="en-GB" sz="1600" i="1" dirty="0">
                          <a:effectLst/>
                          <a:latin typeface="Calibri" panose="020F0502020204030204" pitchFamily="34" charset="0"/>
                          <a:ea typeface="Calibri" panose="020F0502020204030204" pitchFamily="34" charset="0"/>
                          <a:cs typeface="Arial" panose="020B0604020202020204" pitchFamily="34" charset="0"/>
                        </a:rPr>
                        <a:t>. Furthermore, the specific needs of Natura 2000 areas should be taken into account by Member States in the overall design of their CAP Strategic Plans.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0945429"/>
                  </a:ext>
                </a:extLst>
              </a:tr>
            </a:tbl>
          </a:graphicData>
        </a:graphic>
      </p:graphicFrame>
    </p:spTree>
    <p:extLst>
      <p:ext uri="{BB962C8B-B14F-4D97-AF65-F5344CB8AC3E}">
        <p14:creationId xmlns:p14="http://schemas.microsoft.com/office/powerpoint/2010/main" val="1222829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F95F9-E7E6-4422-919E-09ECA359C84E}"/>
              </a:ext>
            </a:extLst>
          </p:cNvPr>
          <p:cNvSpPr>
            <a:spLocks noGrp="1"/>
          </p:cNvSpPr>
          <p:nvPr>
            <p:ph type="title"/>
          </p:nvPr>
        </p:nvSpPr>
        <p:spPr/>
        <p:txBody>
          <a:bodyPr/>
          <a:lstStyle/>
          <a:p>
            <a:r>
              <a:rPr lang="en-GB" dirty="0"/>
              <a:t>CAP Amendments – Budget for climate and environment</a:t>
            </a:r>
          </a:p>
        </p:txBody>
      </p:sp>
      <p:graphicFrame>
        <p:nvGraphicFramePr>
          <p:cNvPr id="6" name="Content Placeholder 5">
            <a:extLst>
              <a:ext uri="{FF2B5EF4-FFF2-40B4-BE49-F238E27FC236}">
                <a16:creationId xmlns:a16="http://schemas.microsoft.com/office/drawing/2014/main" id="{940E7D5B-81F8-426B-B549-00CDE57721C1}"/>
              </a:ext>
            </a:extLst>
          </p:cNvPr>
          <p:cNvGraphicFramePr>
            <a:graphicFrameLocks noGrp="1"/>
          </p:cNvGraphicFramePr>
          <p:nvPr>
            <p:ph idx="1"/>
            <p:extLst>
              <p:ext uri="{D42A27DB-BD31-4B8C-83A1-F6EECF244321}">
                <p14:modId xmlns:p14="http://schemas.microsoft.com/office/powerpoint/2010/main" val="3853161909"/>
              </p:ext>
            </p:extLst>
          </p:nvPr>
        </p:nvGraphicFramePr>
        <p:xfrm>
          <a:off x="1609724" y="1162049"/>
          <a:ext cx="10372725" cy="5098479"/>
        </p:xfrm>
        <a:graphic>
          <a:graphicData uri="http://schemas.openxmlformats.org/drawingml/2006/table">
            <a:tbl>
              <a:tblPr firstRow="1" firstCol="1" bandRow="1"/>
              <a:tblGrid>
                <a:gridCol w="5215445">
                  <a:extLst>
                    <a:ext uri="{9D8B030D-6E8A-4147-A177-3AD203B41FA5}">
                      <a16:colId xmlns:a16="http://schemas.microsoft.com/office/drawing/2014/main" val="834132512"/>
                    </a:ext>
                  </a:extLst>
                </a:gridCol>
                <a:gridCol w="5157280">
                  <a:extLst>
                    <a:ext uri="{9D8B030D-6E8A-4147-A177-3AD203B41FA5}">
                      <a16:colId xmlns:a16="http://schemas.microsoft.com/office/drawing/2014/main" val="3853132746"/>
                    </a:ext>
                  </a:extLst>
                </a:gridCol>
              </a:tblGrid>
              <a:tr h="96752">
                <a:tc>
                  <a:txBody>
                    <a:bodyPr/>
                    <a:lstStyle/>
                    <a:p>
                      <a:pPr>
                        <a:lnSpc>
                          <a:spcPct val="107000"/>
                        </a:lnSpc>
                        <a:spcBef>
                          <a:spcPts val="600"/>
                        </a:spcBef>
                        <a:spcAft>
                          <a:spcPts val="60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Text from European Commission Proposal</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nSpc>
                          <a:spcPct val="107000"/>
                        </a:lnSpc>
                        <a:spcBef>
                          <a:spcPts val="600"/>
                        </a:spcBef>
                        <a:spcAft>
                          <a:spcPts val="600"/>
                        </a:spcAft>
                      </a:pPr>
                      <a:r>
                        <a:rPr lang="en-GB" sz="1600" b="1" i="1">
                          <a:effectLst/>
                          <a:latin typeface="Calibri" panose="020F0502020204030204" pitchFamily="34" charset="0"/>
                          <a:ea typeface="Calibri" panose="020F0502020204030204" pitchFamily="34" charset="0"/>
                          <a:cs typeface="Arial" panose="020B0604020202020204" pitchFamily="34" charset="0"/>
                        </a:rPr>
                        <a:t>Proposed amendments</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403546932"/>
                  </a:ext>
                </a:extLst>
              </a:tr>
              <a:tr h="4289470">
                <a:tc>
                  <a:txBody>
                    <a:bodyPr/>
                    <a:lstStyle/>
                    <a:p>
                      <a:pPr algn="just">
                        <a:lnSpc>
                          <a:spcPct val="107000"/>
                        </a:lnSpc>
                        <a:spcBef>
                          <a:spcPts val="600"/>
                        </a:spcBef>
                        <a:spcAft>
                          <a:spcPts val="600"/>
                        </a:spcAft>
                      </a:pPr>
                      <a:r>
                        <a:rPr lang="en-GB" sz="1500" b="1" i="1" dirty="0">
                          <a:effectLst/>
                          <a:latin typeface="Calibri" panose="020F0502020204030204" pitchFamily="34" charset="0"/>
                          <a:ea typeface="Calibri" panose="020F0502020204030204" pitchFamily="34" charset="0"/>
                          <a:cs typeface="Arial" panose="020B0604020202020204" pitchFamily="34" charset="0"/>
                        </a:rPr>
                        <a:t>ALTERNATIVE: 86.2 - Minimum and maximum financial allocations</a:t>
                      </a:r>
                      <a:endParaRPr lang="en-GB" sz="15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GB" sz="15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least 30% of the total EAFRD contribution to the CAP Strategic Plan as set out in Annex IX shall be reserved for interventions addressing the specific environmental- and climate-related objectives set out in points (d), (e) and (f) of Article 6(1) of this Regulation, excluding interventions based on Article 66.</a:t>
                      </a:r>
                      <a:endParaRPr lang="en-GB" sz="15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GB" sz="1500" b="1"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The first subparagraph does not apply to the outermost regions.</a:t>
                      </a:r>
                      <a:endParaRPr lang="en-GB"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GB" sz="1500" b="1" i="1" dirty="0">
                          <a:effectLst/>
                          <a:latin typeface="Calibri" panose="020F0502020204030204" pitchFamily="34" charset="0"/>
                          <a:ea typeface="Calibri" panose="020F0502020204030204" pitchFamily="34" charset="0"/>
                          <a:cs typeface="Arial" panose="020B0604020202020204" pitchFamily="34" charset="0"/>
                        </a:rPr>
                        <a:t>ALTERNATIVE: 86.2 - Minimum and maximum financial allocations</a:t>
                      </a:r>
                      <a:endParaRPr lang="en-GB" sz="15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GB" sz="15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least 30% of the total EAFRD contribution to the CAP Strategic Plan as set out in Annex IX shall be reserved for interventions addressing the specific environmental- and climate-related objectives set out in points (d), (e) and (f) of Article 6(1) of this Regulation, excluding interventions based on Article 66.</a:t>
                      </a:r>
                      <a:endParaRPr lang="en-GB" sz="15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GB" sz="15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GB" sz="15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GB" sz="1500" b="1" i="1" dirty="0">
                          <a:effectLst/>
                          <a:latin typeface="Calibri" panose="020F0502020204030204" pitchFamily="34" charset="0"/>
                          <a:ea typeface="Calibri" panose="020F0502020204030204" pitchFamily="34" charset="0"/>
                          <a:cs typeface="Arial" panose="020B0604020202020204" pitchFamily="34" charset="0"/>
                        </a:rPr>
                        <a:t>Without prejudice to previous paragraph, at least 70% of the total sum of CAP Strategic Plan contributions from the EAFRD and direct payments in EAGF as set out in annexes VII and IX shall be reserved for interventions addressing the specific environmental and climate-related objectives set out in points (d), (e) and (f), and societal demands objective (</a:t>
                      </a:r>
                      <a:r>
                        <a:rPr lang="en-GB" sz="1500" b="1" i="1" dirty="0" err="1">
                          <a:effectLst/>
                          <a:latin typeface="Calibri" panose="020F0502020204030204" pitchFamily="34" charset="0"/>
                          <a:ea typeface="Calibri" panose="020F0502020204030204" pitchFamily="34" charset="0"/>
                          <a:cs typeface="Arial" panose="020B0604020202020204" pitchFamily="34" charset="0"/>
                        </a:rPr>
                        <a:t>i</a:t>
                      </a:r>
                      <a:r>
                        <a:rPr lang="en-GB" sz="1500" b="1" i="1" dirty="0">
                          <a:effectLst/>
                          <a:latin typeface="Calibri" panose="020F0502020204030204" pitchFamily="34" charset="0"/>
                          <a:ea typeface="Calibri" panose="020F0502020204030204" pitchFamily="34" charset="0"/>
                          <a:cs typeface="Arial" panose="020B0604020202020204" pitchFamily="34" charset="0"/>
                        </a:rPr>
                        <a:t>) of Article 6(1) of this Regulation, excluding interventions based on Article 66. Member States may choose the proportion of EAFRD and direct payments going to the mentioned objectives, provided that the total sum amounts to 70%.</a:t>
                      </a:r>
                      <a:endParaRPr lang="en-GB"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0381845"/>
                  </a:ext>
                </a:extLst>
              </a:tr>
            </a:tbl>
          </a:graphicData>
        </a:graphic>
      </p:graphicFrame>
    </p:spTree>
    <p:extLst>
      <p:ext uri="{BB962C8B-B14F-4D97-AF65-F5344CB8AC3E}">
        <p14:creationId xmlns:p14="http://schemas.microsoft.com/office/powerpoint/2010/main" val="55228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1501" y="540489"/>
            <a:ext cx="7315200" cy="609601"/>
          </a:xfrm>
        </p:spPr>
        <p:txBody>
          <a:bodyPr>
            <a:normAutofit/>
          </a:bodyPr>
          <a:lstStyle/>
          <a:p>
            <a:r>
              <a:rPr lang="en-US" dirty="0">
                <a:solidFill>
                  <a:srgbClr val="044524"/>
                </a:solidFill>
              </a:rPr>
              <a:t>Content of Presentation</a:t>
            </a:r>
            <a:endParaRPr lang="en-GB" dirty="0">
              <a:solidFill>
                <a:srgbClr val="044524"/>
              </a:solidFill>
            </a:endParaRPr>
          </a:p>
        </p:txBody>
      </p:sp>
      <p:sp>
        <p:nvSpPr>
          <p:cNvPr id="3" name="Content Placeholder 2"/>
          <p:cNvSpPr>
            <a:spLocks noGrp="1"/>
          </p:cNvSpPr>
          <p:nvPr>
            <p:ph idx="1"/>
          </p:nvPr>
        </p:nvSpPr>
        <p:spPr>
          <a:xfrm>
            <a:off x="2215298" y="990601"/>
            <a:ext cx="9640003" cy="5105400"/>
          </a:xfrm>
        </p:spPr>
        <p:txBody>
          <a:bodyPr>
            <a:normAutofit/>
          </a:bodyPr>
          <a:lstStyle/>
          <a:p>
            <a:pPr marL="0" indent="0">
              <a:buNone/>
            </a:pPr>
            <a:endParaRPr lang="en-GB" dirty="0"/>
          </a:p>
          <a:p>
            <a:pPr marL="457200" indent="-457200">
              <a:buFont typeface="+mj-lt"/>
              <a:buAutoNum type="arabicPeriod"/>
            </a:pPr>
            <a:r>
              <a:rPr lang="en-GB" dirty="0"/>
              <a:t>CAP post-2020 revisions: Short introduction on what is new</a:t>
            </a:r>
          </a:p>
          <a:p>
            <a:pPr marL="457200" indent="-457200">
              <a:buFont typeface="+mj-lt"/>
              <a:buAutoNum type="arabicPeriod"/>
            </a:pPr>
            <a:r>
              <a:rPr lang="en-GB" dirty="0"/>
              <a:t>EU CAP revision process and IFOAM EU’s policy work</a:t>
            </a:r>
          </a:p>
          <a:p>
            <a:pPr marL="457200" indent="-457200">
              <a:buFont typeface="+mj-lt"/>
              <a:buAutoNum type="arabicPeriod"/>
            </a:pPr>
            <a:r>
              <a:rPr lang="en-GB" dirty="0"/>
              <a:t>IFOAM EU’s position on CAP: Discussion on key amendments </a:t>
            </a:r>
          </a:p>
          <a:p>
            <a:pPr marL="457200" indent="-457200">
              <a:buFont typeface="+mj-lt"/>
              <a:buAutoNum type="arabicPeriod"/>
            </a:pPr>
            <a:endParaRPr lang="en-GB" dirty="0"/>
          </a:p>
          <a:p>
            <a:pPr marL="457200" indent="-457200">
              <a:buFont typeface="+mj-lt"/>
              <a:buAutoNum type="arabicPeriod"/>
            </a:pPr>
            <a:endParaRPr lang="en-GB" dirty="0"/>
          </a:p>
          <a:p>
            <a:endParaRPr lang="en-GB" dirty="0"/>
          </a:p>
        </p:txBody>
      </p:sp>
    </p:spTree>
    <p:extLst>
      <p:ext uri="{BB962C8B-B14F-4D97-AF65-F5344CB8AC3E}">
        <p14:creationId xmlns:p14="http://schemas.microsoft.com/office/powerpoint/2010/main" val="589960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F95F9-E7E6-4422-919E-09ECA359C84E}"/>
              </a:ext>
            </a:extLst>
          </p:cNvPr>
          <p:cNvSpPr>
            <a:spLocks noGrp="1"/>
          </p:cNvSpPr>
          <p:nvPr>
            <p:ph type="title"/>
          </p:nvPr>
        </p:nvSpPr>
        <p:spPr/>
        <p:txBody>
          <a:bodyPr/>
          <a:lstStyle/>
          <a:p>
            <a:r>
              <a:rPr lang="en-GB" dirty="0"/>
              <a:t>CAP Amendments – Budget for organic</a:t>
            </a:r>
          </a:p>
        </p:txBody>
      </p:sp>
      <p:graphicFrame>
        <p:nvGraphicFramePr>
          <p:cNvPr id="6" name="Content Placeholder 5">
            <a:extLst>
              <a:ext uri="{FF2B5EF4-FFF2-40B4-BE49-F238E27FC236}">
                <a16:creationId xmlns:a16="http://schemas.microsoft.com/office/drawing/2014/main" id="{940E7D5B-81F8-426B-B549-00CDE57721C1}"/>
              </a:ext>
            </a:extLst>
          </p:cNvPr>
          <p:cNvGraphicFramePr>
            <a:graphicFrameLocks noGrp="1"/>
          </p:cNvGraphicFramePr>
          <p:nvPr>
            <p:ph idx="1"/>
            <p:extLst>
              <p:ext uri="{D42A27DB-BD31-4B8C-83A1-F6EECF244321}">
                <p14:modId xmlns:p14="http://schemas.microsoft.com/office/powerpoint/2010/main" val="2511835917"/>
              </p:ext>
            </p:extLst>
          </p:nvPr>
        </p:nvGraphicFramePr>
        <p:xfrm>
          <a:off x="1609724" y="1162049"/>
          <a:ext cx="10372725" cy="3363932"/>
        </p:xfrm>
        <a:graphic>
          <a:graphicData uri="http://schemas.openxmlformats.org/drawingml/2006/table">
            <a:tbl>
              <a:tblPr firstRow="1" firstCol="1" bandRow="1"/>
              <a:tblGrid>
                <a:gridCol w="5215445">
                  <a:extLst>
                    <a:ext uri="{9D8B030D-6E8A-4147-A177-3AD203B41FA5}">
                      <a16:colId xmlns:a16="http://schemas.microsoft.com/office/drawing/2014/main" val="834132512"/>
                    </a:ext>
                  </a:extLst>
                </a:gridCol>
                <a:gridCol w="5157280">
                  <a:extLst>
                    <a:ext uri="{9D8B030D-6E8A-4147-A177-3AD203B41FA5}">
                      <a16:colId xmlns:a16="http://schemas.microsoft.com/office/drawing/2014/main" val="3853132746"/>
                    </a:ext>
                  </a:extLst>
                </a:gridCol>
              </a:tblGrid>
              <a:tr h="181020">
                <a:tc>
                  <a:txBody>
                    <a:bodyPr/>
                    <a:lstStyle/>
                    <a:p>
                      <a:pPr>
                        <a:lnSpc>
                          <a:spcPct val="107000"/>
                        </a:lnSpc>
                        <a:spcBef>
                          <a:spcPts val="600"/>
                        </a:spcBef>
                        <a:spcAft>
                          <a:spcPts val="60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Text from European Commission Proposal</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nSpc>
                          <a:spcPct val="107000"/>
                        </a:lnSpc>
                        <a:spcBef>
                          <a:spcPts val="600"/>
                        </a:spcBef>
                        <a:spcAft>
                          <a:spcPts val="600"/>
                        </a:spcAft>
                      </a:pPr>
                      <a:r>
                        <a:rPr lang="en-GB" sz="1600" b="1" i="1">
                          <a:effectLst/>
                          <a:latin typeface="Calibri" panose="020F0502020204030204" pitchFamily="34" charset="0"/>
                          <a:ea typeface="Calibri" panose="020F0502020204030204" pitchFamily="34" charset="0"/>
                          <a:cs typeface="Arial" panose="020B0604020202020204" pitchFamily="34" charset="0"/>
                        </a:rPr>
                        <a:t>Proposed amendments</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403546932"/>
                  </a:ext>
                </a:extLst>
              </a:tr>
              <a:tr h="3114631">
                <a:tc>
                  <a:txBody>
                    <a:bodyPr/>
                    <a:lstStyle/>
                    <a:p>
                      <a:pPr algn="just">
                        <a:lnSpc>
                          <a:spcPct val="107000"/>
                        </a:lnSpc>
                        <a:spcBef>
                          <a:spcPts val="600"/>
                        </a:spcBef>
                        <a:spcAft>
                          <a:spcPts val="600"/>
                        </a:spcAft>
                      </a:pPr>
                      <a:r>
                        <a:rPr lang="en-GB" sz="1600" b="1" i="1">
                          <a:effectLst/>
                          <a:latin typeface="Calibri" panose="020F0502020204030204" pitchFamily="34" charset="0"/>
                          <a:ea typeface="Calibri" panose="020F0502020204030204" pitchFamily="34" charset="0"/>
                          <a:cs typeface="Arial" panose="020B0604020202020204" pitchFamily="34" charset="0"/>
                        </a:rPr>
                        <a:t>86.2 – Ringfencing for organic farming</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GB" sz="1600" i="1">
                          <a:effectLst/>
                          <a:latin typeface="Calibri" panose="020F0502020204030204" pitchFamily="34" charset="0"/>
                          <a:ea typeface="Calibri" panose="020F0502020204030204" pitchFamily="34" charset="0"/>
                          <a:cs typeface="Arial" panose="020B0604020202020204" pitchFamily="34" charset="0"/>
                        </a:rPr>
                        <a:t>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86.2 NEW – Ringfencing for organic farming</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At least </a:t>
                      </a:r>
                      <a:r>
                        <a:rPr lang="en-GB" sz="1600" b="1"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10/xx </a:t>
                      </a:r>
                      <a:r>
                        <a:rPr lang="en-GB" sz="1600" b="1" i="1" dirty="0">
                          <a:effectLst/>
                          <a:latin typeface="Calibri" panose="020F0502020204030204" pitchFamily="34" charset="0"/>
                          <a:ea typeface="Calibri" panose="020F0502020204030204" pitchFamily="34" charset="0"/>
                          <a:cs typeface="Arial" panose="020B0604020202020204" pitchFamily="34" charset="0"/>
                        </a:rPr>
                        <a:t>% of the combined EAGF and EAFRD contribution to the CAP Strategic Plan shall be reserved to support the conversion and maintenance of organic land under articles 28 and 65 of this Regulation. Member States shall keep the rates of payments towards organic conversion and maintenance in line with the growth of the sector and the demand of consumers. The yearly budget of organic conversion and maintenance payments in a CAP Strategic Plan shall at no time go below the Member State’s payments granted before the year 2021.</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0381845"/>
                  </a:ext>
                </a:extLst>
              </a:tr>
            </a:tbl>
          </a:graphicData>
        </a:graphic>
      </p:graphicFrame>
      <p:sp>
        <p:nvSpPr>
          <p:cNvPr id="5" name="Rectangle 4">
            <a:extLst>
              <a:ext uri="{FF2B5EF4-FFF2-40B4-BE49-F238E27FC236}">
                <a16:creationId xmlns:a16="http://schemas.microsoft.com/office/drawing/2014/main" id="{697BC42A-F3A6-4BE7-9A53-D1AB29E3F19A}"/>
              </a:ext>
            </a:extLst>
          </p:cNvPr>
          <p:cNvSpPr/>
          <p:nvPr/>
        </p:nvSpPr>
        <p:spPr>
          <a:xfrm>
            <a:off x="1609724" y="4525982"/>
            <a:ext cx="10372724" cy="1569660"/>
          </a:xfrm>
          <a:prstGeom prst="rect">
            <a:avLst/>
          </a:prstGeom>
          <a:ln w="12700">
            <a:solidFill>
              <a:schemeClr val="tx1"/>
            </a:solidFill>
          </a:ln>
        </p:spPr>
        <p:txBody>
          <a:bodyPr wrap="square">
            <a:spAutoFit/>
          </a:bodyPr>
          <a:lstStyle/>
          <a:p>
            <a:r>
              <a:rPr lang="en-GB" sz="1600" b="1" i="1" dirty="0">
                <a:latin typeface="Calibri" panose="020F0502020204030204" pitchFamily="34" charset="0"/>
                <a:ea typeface="Calibri" panose="020F0502020204030204" pitchFamily="34" charset="0"/>
                <a:cs typeface="Arial" panose="020B0604020202020204" pitchFamily="34" charset="0"/>
              </a:rPr>
              <a:t>Explanation: </a:t>
            </a:r>
            <a:r>
              <a:rPr lang="en-GB" sz="1600" i="1" dirty="0">
                <a:latin typeface="Calibri" panose="020F0502020204030204" pitchFamily="34" charset="0"/>
                <a:ea typeface="Calibri" panose="020F0502020204030204" pitchFamily="34" charset="0"/>
                <a:cs typeface="Arial" panose="020B0604020202020204" pitchFamily="34" charset="0"/>
              </a:rPr>
              <a:t>Demand for organic products is growing among consumers, the percentage of farmland for organic agriculture in Europe was 6,7% in 2016 and it is steadily growing at an annual rate of 6-7%. At the same time, the budget allocated for organic measures in several EU countries under the current CAP has already run out or is expected to run out before the end of the programming in December 2020. In order to maintain the confidence of the sector, it is necessary to adjust a specific minimum budget for organic farming that considers future growth. Moreover, this will help Member States to achieve a significant part of their environmental and societal objectives.</a:t>
            </a:r>
            <a:endParaRPr lang="en-GB" sz="1600" dirty="0"/>
          </a:p>
        </p:txBody>
      </p:sp>
    </p:spTree>
    <p:extLst>
      <p:ext uri="{BB962C8B-B14F-4D97-AF65-F5344CB8AC3E}">
        <p14:creationId xmlns:p14="http://schemas.microsoft.com/office/powerpoint/2010/main" val="3921208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F95F9-E7E6-4422-919E-09ECA359C84E}"/>
              </a:ext>
            </a:extLst>
          </p:cNvPr>
          <p:cNvSpPr>
            <a:spLocks noGrp="1"/>
          </p:cNvSpPr>
          <p:nvPr>
            <p:ph type="title"/>
          </p:nvPr>
        </p:nvSpPr>
        <p:spPr>
          <a:xfrm>
            <a:off x="1828799" y="381000"/>
            <a:ext cx="10153649" cy="1143000"/>
          </a:xfrm>
        </p:spPr>
        <p:txBody>
          <a:bodyPr/>
          <a:lstStyle/>
          <a:p>
            <a:r>
              <a:rPr lang="en-GB" dirty="0"/>
              <a:t>CAP Amendments – No backsliding to include organic</a:t>
            </a:r>
          </a:p>
        </p:txBody>
      </p:sp>
      <p:graphicFrame>
        <p:nvGraphicFramePr>
          <p:cNvPr id="6" name="Content Placeholder 5">
            <a:extLst>
              <a:ext uri="{FF2B5EF4-FFF2-40B4-BE49-F238E27FC236}">
                <a16:creationId xmlns:a16="http://schemas.microsoft.com/office/drawing/2014/main" id="{940E7D5B-81F8-426B-B549-00CDE57721C1}"/>
              </a:ext>
            </a:extLst>
          </p:cNvPr>
          <p:cNvGraphicFramePr>
            <a:graphicFrameLocks noGrp="1"/>
          </p:cNvGraphicFramePr>
          <p:nvPr>
            <p:ph idx="1"/>
            <p:extLst>
              <p:ext uri="{D42A27DB-BD31-4B8C-83A1-F6EECF244321}">
                <p14:modId xmlns:p14="http://schemas.microsoft.com/office/powerpoint/2010/main" val="1342344267"/>
              </p:ext>
            </p:extLst>
          </p:nvPr>
        </p:nvGraphicFramePr>
        <p:xfrm>
          <a:off x="1609724" y="1162049"/>
          <a:ext cx="10372725" cy="4825746"/>
        </p:xfrm>
        <a:graphic>
          <a:graphicData uri="http://schemas.openxmlformats.org/drawingml/2006/table">
            <a:tbl>
              <a:tblPr firstRow="1" firstCol="1" bandRow="1"/>
              <a:tblGrid>
                <a:gridCol w="5215445">
                  <a:extLst>
                    <a:ext uri="{9D8B030D-6E8A-4147-A177-3AD203B41FA5}">
                      <a16:colId xmlns:a16="http://schemas.microsoft.com/office/drawing/2014/main" val="834132512"/>
                    </a:ext>
                  </a:extLst>
                </a:gridCol>
                <a:gridCol w="5157280">
                  <a:extLst>
                    <a:ext uri="{9D8B030D-6E8A-4147-A177-3AD203B41FA5}">
                      <a16:colId xmlns:a16="http://schemas.microsoft.com/office/drawing/2014/main" val="3853132746"/>
                    </a:ext>
                  </a:extLst>
                </a:gridCol>
              </a:tblGrid>
              <a:tr h="96752">
                <a:tc>
                  <a:txBody>
                    <a:bodyPr/>
                    <a:lstStyle/>
                    <a:p>
                      <a:pPr>
                        <a:lnSpc>
                          <a:spcPct val="107000"/>
                        </a:lnSpc>
                        <a:spcBef>
                          <a:spcPts val="600"/>
                        </a:spcBef>
                        <a:spcAft>
                          <a:spcPts val="60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Text from European Commission Proposal</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nSpc>
                          <a:spcPct val="107000"/>
                        </a:lnSpc>
                        <a:spcBef>
                          <a:spcPts val="600"/>
                        </a:spcBef>
                        <a:spcAft>
                          <a:spcPts val="600"/>
                        </a:spcAft>
                      </a:pPr>
                      <a:r>
                        <a:rPr lang="en-GB" sz="1600" b="1" i="1">
                          <a:effectLst/>
                          <a:latin typeface="Calibri" panose="020F0502020204030204" pitchFamily="34" charset="0"/>
                          <a:ea typeface="Calibri" panose="020F0502020204030204" pitchFamily="34" charset="0"/>
                          <a:cs typeface="Arial" panose="020B0604020202020204" pitchFamily="34" charset="0"/>
                        </a:rPr>
                        <a:t>Proposed amendments</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403546932"/>
                  </a:ext>
                </a:extLst>
              </a:tr>
              <a:tr h="3010517">
                <a:tc>
                  <a:txBody>
                    <a:bodyPr/>
                    <a:lstStyle/>
                    <a:p>
                      <a:pPr algn="just">
                        <a:lnSpc>
                          <a:spcPct val="107000"/>
                        </a:lnSpc>
                        <a:spcBef>
                          <a:spcPts val="600"/>
                        </a:spcBef>
                        <a:spcAft>
                          <a:spcPts val="60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Article 92 - Increased ambition with regard to environmental- and climate-related objective</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GB" sz="1600" i="1" dirty="0">
                          <a:effectLst/>
                          <a:latin typeface="Calibri" panose="020F0502020204030204" pitchFamily="34" charset="0"/>
                          <a:ea typeface="Calibri" panose="020F0502020204030204" pitchFamily="34" charset="0"/>
                          <a:cs typeface="Arial" panose="020B0604020202020204" pitchFamily="34" charset="0"/>
                        </a:rPr>
                        <a:t>1. Member States shall aim to make, through their CAP Strategic Plans and in particular through the elements of the intervention strategy referred to in point (a) of Article 97(2), a greater overall contribution to the achievement of the specific environmental- and climate-related objectives set out in points (d), (e) and (f) of Article 6(1) in comparison to the overall contribution made to the achievement of the objective laid down in point (b) of the first subparagraph of Article 110(2) of Regulation (EU) No 1306/2013 through support under the EAGF and the EAFRD in the period 2014 to 2020.</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GB" sz="1600" i="1" dirty="0">
                          <a:effectLst/>
                          <a:latin typeface="Calibri" panose="020F050202020403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GB" sz="1600" i="1" dirty="0">
                          <a:effectLst/>
                          <a:latin typeface="Calibri" panose="020F050202020403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Article 92 - Increased ambition with regard to environmental- and climate-related objective</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GB" sz="1600" i="1" dirty="0">
                          <a:effectLst/>
                          <a:latin typeface="Calibri" panose="020F0502020204030204" pitchFamily="34" charset="0"/>
                          <a:ea typeface="Calibri" panose="020F0502020204030204" pitchFamily="34" charset="0"/>
                          <a:cs typeface="Arial" panose="020B0604020202020204" pitchFamily="34" charset="0"/>
                        </a:rPr>
                        <a:t>1. Member States shall aim to make, through their CAP Strategic Plans and in particular through the elements of the intervention strategy referred to in point (a) of Article 97(2), a greater overall contribution to the achievement of the specific environmental- and climate-related objectives set out in points (d), (e) and (f) of Article 6(1) in comparison to the overall contribution made to the achievement of the objective laid down in point (b) of the first subparagraph of Article 110(2) of Regulation (EU) No 1306/2013 through support under the EAGF and the EAFRD in the period 2014 to 2020. </a:t>
                      </a:r>
                      <a:r>
                        <a:rPr lang="en-GB" sz="1600" b="1" i="1" dirty="0">
                          <a:effectLst/>
                          <a:latin typeface="Calibri" panose="020F0502020204030204" pitchFamily="34" charset="0"/>
                          <a:ea typeface="Calibri" panose="020F0502020204030204" pitchFamily="34" charset="0"/>
                          <a:cs typeface="Arial" panose="020B0604020202020204" pitchFamily="34" charset="0"/>
                        </a:rPr>
                        <a:t>Payments towards organic conversion and maintenance in CAP Strategic Plans under articles 28 and 65 of this Regulation shall exceed the total payments made before 2021 under Rural Development to organic farmers, calculated as a yearly average using constant prices.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0381845"/>
                  </a:ext>
                </a:extLst>
              </a:tr>
            </a:tbl>
          </a:graphicData>
        </a:graphic>
      </p:graphicFrame>
    </p:spTree>
    <p:extLst>
      <p:ext uri="{BB962C8B-B14F-4D97-AF65-F5344CB8AC3E}">
        <p14:creationId xmlns:p14="http://schemas.microsoft.com/office/powerpoint/2010/main" val="293245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F95F9-E7E6-4422-919E-09ECA359C84E}"/>
              </a:ext>
            </a:extLst>
          </p:cNvPr>
          <p:cNvSpPr>
            <a:spLocks noGrp="1"/>
          </p:cNvSpPr>
          <p:nvPr>
            <p:ph type="title"/>
          </p:nvPr>
        </p:nvSpPr>
        <p:spPr>
          <a:xfrm>
            <a:off x="1828799" y="381000"/>
            <a:ext cx="10153649" cy="1143000"/>
          </a:xfrm>
        </p:spPr>
        <p:txBody>
          <a:bodyPr/>
          <a:lstStyle/>
          <a:p>
            <a:r>
              <a:rPr lang="en-GB" dirty="0"/>
              <a:t>CAP Amendments – Specific recital on Organic </a:t>
            </a:r>
          </a:p>
        </p:txBody>
      </p:sp>
      <p:graphicFrame>
        <p:nvGraphicFramePr>
          <p:cNvPr id="6" name="Content Placeholder 5">
            <a:extLst>
              <a:ext uri="{FF2B5EF4-FFF2-40B4-BE49-F238E27FC236}">
                <a16:creationId xmlns:a16="http://schemas.microsoft.com/office/drawing/2014/main" id="{940E7D5B-81F8-426B-B549-00CDE57721C1}"/>
              </a:ext>
            </a:extLst>
          </p:cNvPr>
          <p:cNvGraphicFramePr>
            <a:graphicFrameLocks noGrp="1"/>
          </p:cNvGraphicFramePr>
          <p:nvPr>
            <p:ph idx="1"/>
            <p:extLst>
              <p:ext uri="{D42A27DB-BD31-4B8C-83A1-F6EECF244321}">
                <p14:modId xmlns:p14="http://schemas.microsoft.com/office/powerpoint/2010/main" val="3118585287"/>
              </p:ext>
            </p:extLst>
          </p:nvPr>
        </p:nvGraphicFramePr>
        <p:xfrm>
          <a:off x="1609724" y="1162049"/>
          <a:ext cx="10372725" cy="5271389"/>
        </p:xfrm>
        <a:graphic>
          <a:graphicData uri="http://schemas.openxmlformats.org/drawingml/2006/table">
            <a:tbl>
              <a:tblPr firstRow="1" firstCol="1" bandRow="1"/>
              <a:tblGrid>
                <a:gridCol w="5215445">
                  <a:extLst>
                    <a:ext uri="{9D8B030D-6E8A-4147-A177-3AD203B41FA5}">
                      <a16:colId xmlns:a16="http://schemas.microsoft.com/office/drawing/2014/main" val="834132512"/>
                    </a:ext>
                  </a:extLst>
                </a:gridCol>
                <a:gridCol w="5157280">
                  <a:extLst>
                    <a:ext uri="{9D8B030D-6E8A-4147-A177-3AD203B41FA5}">
                      <a16:colId xmlns:a16="http://schemas.microsoft.com/office/drawing/2014/main" val="3853132746"/>
                    </a:ext>
                  </a:extLst>
                </a:gridCol>
              </a:tblGrid>
              <a:tr h="96752">
                <a:tc>
                  <a:txBody>
                    <a:bodyPr/>
                    <a:lstStyle/>
                    <a:p>
                      <a:pPr>
                        <a:lnSpc>
                          <a:spcPct val="107000"/>
                        </a:lnSpc>
                        <a:spcBef>
                          <a:spcPts val="600"/>
                        </a:spcBef>
                        <a:spcAft>
                          <a:spcPts val="60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Text from European Commission Proposal</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nSpc>
                          <a:spcPct val="107000"/>
                        </a:lnSpc>
                        <a:spcBef>
                          <a:spcPts val="600"/>
                        </a:spcBef>
                        <a:spcAft>
                          <a:spcPts val="600"/>
                        </a:spcAft>
                      </a:pPr>
                      <a:r>
                        <a:rPr lang="en-GB" sz="1600" b="1" i="1">
                          <a:effectLst/>
                          <a:latin typeface="Calibri" panose="020F0502020204030204" pitchFamily="34" charset="0"/>
                          <a:ea typeface="Calibri" panose="020F0502020204030204" pitchFamily="34" charset="0"/>
                          <a:cs typeface="Arial" panose="020B0604020202020204" pitchFamily="34" charset="0"/>
                        </a:rPr>
                        <a:t>Proposed amendments</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403546932"/>
                  </a:ext>
                </a:extLst>
              </a:tr>
              <a:tr h="3010517">
                <a:tc>
                  <a:txBody>
                    <a:bodyPr/>
                    <a:lstStyle/>
                    <a:p>
                      <a:pPr algn="just">
                        <a:lnSpc>
                          <a:spcPct val="107000"/>
                        </a:lnSpc>
                        <a:spcBef>
                          <a:spcPts val="600"/>
                        </a:spcBef>
                        <a:spcAft>
                          <a:spcPts val="600"/>
                        </a:spcAft>
                      </a:pPr>
                      <a:r>
                        <a:rPr lang="en-GB" sz="1600" b="1" i="1">
                          <a:effectLst/>
                          <a:latin typeface="Calibri" panose="020F0502020204030204" pitchFamily="34" charset="0"/>
                          <a:ea typeface="Calibri" panose="020F0502020204030204" pitchFamily="34" charset="0"/>
                          <a:cs typeface="Arial" panose="020B0604020202020204" pitchFamily="34" charset="0"/>
                        </a:rPr>
                        <a:t>Recital 30 – Organic Agriculture</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GB" sz="1600" b="1" i="1">
                          <a:effectLst/>
                          <a:latin typeface="Calibri" panose="020F0502020204030204" pitchFamily="34" charset="0"/>
                          <a:ea typeface="Calibri" panose="020F0502020204030204" pitchFamily="34" charset="0"/>
                          <a:cs typeface="Arial" panose="020B0604020202020204" pitchFamily="34" charset="0"/>
                        </a:rPr>
                        <a:t>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Recital 30 – NEW Organic Agriculture</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Organic farming is developing in many European countries and has a proven track record of delivering public goods, preserving ecosystems services and natural resources, reducing inputs, attracting young farmers and women in particular, creating jobs, experimenting new business models, meeting societal demands, and revitalising rural areas. Yet the growth in the demand for organic products continues to outpace the growth in production. Member States should ensure that their CAP Strategic Plans include objectives to increase the share of agricultural land under organic management in order to meet the increasing demand for organic products, and to develop the whole organic supply chain. Member States may fund organic conversion and maintenance either through rural development measures or through eco-schemes, or through a combination of both, and should ensure that allocated budgets match the expected growth in organic production.</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0381845"/>
                  </a:ext>
                </a:extLst>
              </a:tr>
            </a:tbl>
          </a:graphicData>
        </a:graphic>
      </p:graphicFrame>
    </p:spTree>
    <p:extLst>
      <p:ext uri="{BB962C8B-B14F-4D97-AF65-F5344CB8AC3E}">
        <p14:creationId xmlns:p14="http://schemas.microsoft.com/office/powerpoint/2010/main" val="134446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F95F9-E7E6-4422-919E-09ECA359C84E}"/>
              </a:ext>
            </a:extLst>
          </p:cNvPr>
          <p:cNvSpPr>
            <a:spLocks noGrp="1"/>
          </p:cNvSpPr>
          <p:nvPr>
            <p:ph type="title"/>
          </p:nvPr>
        </p:nvSpPr>
        <p:spPr>
          <a:xfrm>
            <a:off x="1828799" y="381000"/>
            <a:ext cx="10153649" cy="1143000"/>
          </a:xfrm>
        </p:spPr>
        <p:txBody>
          <a:bodyPr/>
          <a:lstStyle/>
          <a:p>
            <a:r>
              <a:rPr lang="en-GB" dirty="0"/>
              <a:t>CAP Amendments – RD also to be used as incentive</a:t>
            </a:r>
          </a:p>
        </p:txBody>
      </p:sp>
      <p:graphicFrame>
        <p:nvGraphicFramePr>
          <p:cNvPr id="6" name="Content Placeholder 5">
            <a:extLst>
              <a:ext uri="{FF2B5EF4-FFF2-40B4-BE49-F238E27FC236}">
                <a16:creationId xmlns:a16="http://schemas.microsoft.com/office/drawing/2014/main" id="{940E7D5B-81F8-426B-B549-00CDE57721C1}"/>
              </a:ext>
            </a:extLst>
          </p:cNvPr>
          <p:cNvGraphicFramePr>
            <a:graphicFrameLocks noGrp="1"/>
          </p:cNvGraphicFramePr>
          <p:nvPr>
            <p:ph idx="1"/>
            <p:extLst>
              <p:ext uri="{D42A27DB-BD31-4B8C-83A1-F6EECF244321}">
                <p14:modId xmlns:p14="http://schemas.microsoft.com/office/powerpoint/2010/main" val="706744824"/>
              </p:ext>
            </p:extLst>
          </p:nvPr>
        </p:nvGraphicFramePr>
        <p:xfrm>
          <a:off x="1609724" y="1162049"/>
          <a:ext cx="10372725" cy="3259818"/>
        </p:xfrm>
        <a:graphic>
          <a:graphicData uri="http://schemas.openxmlformats.org/drawingml/2006/table">
            <a:tbl>
              <a:tblPr firstRow="1" firstCol="1" bandRow="1"/>
              <a:tblGrid>
                <a:gridCol w="5215445">
                  <a:extLst>
                    <a:ext uri="{9D8B030D-6E8A-4147-A177-3AD203B41FA5}">
                      <a16:colId xmlns:a16="http://schemas.microsoft.com/office/drawing/2014/main" val="834132512"/>
                    </a:ext>
                  </a:extLst>
                </a:gridCol>
                <a:gridCol w="5157280">
                  <a:extLst>
                    <a:ext uri="{9D8B030D-6E8A-4147-A177-3AD203B41FA5}">
                      <a16:colId xmlns:a16="http://schemas.microsoft.com/office/drawing/2014/main" val="3853132746"/>
                    </a:ext>
                  </a:extLst>
                </a:gridCol>
              </a:tblGrid>
              <a:tr h="96752">
                <a:tc>
                  <a:txBody>
                    <a:bodyPr/>
                    <a:lstStyle/>
                    <a:p>
                      <a:pPr>
                        <a:lnSpc>
                          <a:spcPct val="107000"/>
                        </a:lnSpc>
                        <a:spcBef>
                          <a:spcPts val="600"/>
                        </a:spcBef>
                        <a:spcAft>
                          <a:spcPts val="60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Text from European Commission Proposal</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nSpc>
                          <a:spcPct val="107000"/>
                        </a:lnSpc>
                        <a:spcBef>
                          <a:spcPts val="600"/>
                        </a:spcBef>
                        <a:spcAft>
                          <a:spcPts val="600"/>
                        </a:spcAft>
                      </a:pPr>
                      <a:r>
                        <a:rPr lang="en-GB" sz="1600" b="1" i="1">
                          <a:effectLst/>
                          <a:latin typeface="Calibri" panose="020F0502020204030204" pitchFamily="34" charset="0"/>
                          <a:ea typeface="Calibri" panose="020F0502020204030204" pitchFamily="34" charset="0"/>
                          <a:cs typeface="Arial" panose="020B0604020202020204" pitchFamily="34" charset="0"/>
                        </a:rPr>
                        <a:t>Proposed amendments</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403546932"/>
                  </a:ext>
                </a:extLst>
              </a:tr>
              <a:tr h="3010517">
                <a:tc>
                  <a:txBody>
                    <a:bodyPr/>
                    <a:lstStyle/>
                    <a:p>
                      <a:pPr algn="just">
                        <a:lnSpc>
                          <a:spcPct val="107000"/>
                        </a:lnSpc>
                        <a:spcBef>
                          <a:spcPts val="600"/>
                        </a:spcBef>
                        <a:spcAft>
                          <a:spcPts val="60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Article 65.6 - Environmental, climate and other management commitments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GB" sz="1600" i="1" dirty="0">
                          <a:effectLst/>
                          <a:latin typeface="Calibri" panose="020F0502020204030204" pitchFamily="34" charset="0"/>
                          <a:ea typeface="Calibri" panose="020F0502020204030204" pitchFamily="34" charset="0"/>
                          <a:cs typeface="Arial" panose="020B0604020202020204" pitchFamily="34" charset="0"/>
                        </a:rPr>
                        <a:t>Member States shall compensate beneficiaries for costs incurred and income foregone resulting from the commitments made. Where necessary, they may also cover transaction costs. In duly justified cases, Member States may grant support as a flat-rate or as a one- off payment per unit. Payments shall be granted annually.</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Article 65.6 - Environmental, climate and other management commitments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GB" sz="1600" i="1" dirty="0">
                          <a:effectLst/>
                          <a:latin typeface="Calibri" panose="020F0502020204030204" pitchFamily="34" charset="0"/>
                          <a:ea typeface="Calibri" panose="020F0502020204030204" pitchFamily="34" charset="0"/>
                          <a:cs typeface="Arial" panose="020B0604020202020204" pitchFamily="34" charset="0"/>
                        </a:rPr>
                        <a:t>Member States shall compensate beneficiaries for costs incurred and income foregone resulting from the commitments made </a:t>
                      </a:r>
                      <a:r>
                        <a:rPr lang="en-GB" sz="1600" b="1" i="1" dirty="0">
                          <a:effectLst/>
                          <a:latin typeface="Calibri" panose="020F0502020204030204" pitchFamily="34" charset="0"/>
                          <a:ea typeface="Calibri" panose="020F0502020204030204" pitchFamily="34" charset="0"/>
                          <a:cs typeface="Arial" panose="020B0604020202020204" pitchFamily="34" charset="0"/>
                        </a:rPr>
                        <a:t>or</a:t>
                      </a:r>
                      <a:r>
                        <a:rPr lang="en-GB" sz="1600" i="1" dirty="0">
                          <a:effectLst/>
                          <a:latin typeface="Calibri" panose="020F0502020204030204" pitchFamily="34" charset="0"/>
                          <a:ea typeface="Calibri" panose="020F0502020204030204" pitchFamily="34" charset="0"/>
                          <a:cs typeface="Arial" panose="020B0604020202020204" pitchFamily="34" charset="0"/>
                        </a:rPr>
                        <a:t> </a:t>
                      </a:r>
                      <a:r>
                        <a:rPr lang="en-GB" sz="1600" b="1" i="1" dirty="0">
                          <a:effectLst/>
                          <a:latin typeface="Calibri" panose="020F0502020204030204" pitchFamily="34" charset="0"/>
                          <a:ea typeface="Calibri" panose="020F0502020204030204" pitchFamily="34" charset="0"/>
                          <a:cs typeface="Arial" panose="020B0604020202020204" pitchFamily="34" charset="0"/>
                        </a:rPr>
                        <a:t>payments shall be made to reward beneficiaries based on the value of their contribution to the objectives (d), (e), (f) and (</a:t>
                      </a:r>
                      <a:r>
                        <a:rPr lang="en-GB" sz="1600" b="1" i="1" dirty="0" err="1">
                          <a:effectLst/>
                          <a:latin typeface="Calibri" panose="020F0502020204030204" pitchFamily="34" charset="0"/>
                          <a:ea typeface="Calibri" panose="020F0502020204030204" pitchFamily="34" charset="0"/>
                          <a:cs typeface="Arial" panose="020B0604020202020204" pitchFamily="34" charset="0"/>
                        </a:rPr>
                        <a:t>i</a:t>
                      </a:r>
                      <a:r>
                        <a:rPr lang="en-GB" sz="1600" b="1" i="1" dirty="0">
                          <a:effectLst/>
                          <a:latin typeface="Calibri" panose="020F0502020204030204" pitchFamily="34" charset="0"/>
                          <a:ea typeface="Calibri" panose="020F0502020204030204" pitchFamily="34" charset="0"/>
                          <a:cs typeface="Arial" panose="020B0604020202020204" pitchFamily="34" charset="0"/>
                        </a:rPr>
                        <a:t>) of Article 6.1</a:t>
                      </a:r>
                      <a:r>
                        <a:rPr lang="en-GB" sz="1600" i="1" dirty="0">
                          <a:effectLst/>
                          <a:latin typeface="Calibri" panose="020F0502020204030204" pitchFamily="34" charset="0"/>
                          <a:ea typeface="Calibri" panose="020F0502020204030204" pitchFamily="34" charset="0"/>
                          <a:cs typeface="Arial" panose="020B0604020202020204" pitchFamily="34" charset="0"/>
                        </a:rPr>
                        <a:t>. Where necessary, they may also cover transaction costs. In duly justified cases, Member States may grant support as a flat-rate or as a one- off payment per unit. Payments shall be granted annually.</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0381845"/>
                  </a:ext>
                </a:extLst>
              </a:tr>
            </a:tbl>
          </a:graphicData>
        </a:graphic>
      </p:graphicFrame>
      <p:sp>
        <p:nvSpPr>
          <p:cNvPr id="4" name="Rectangle 3">
            <a:extLst>
              <a:ext uri="{FF2B5EF4-FFF2-40B4-BE49-F238E27FC236}">
                <a16:creationId xmlns:a16="http://schemas.microsoft.com/office/drawing/2014/main" id="{CEE40EE2-A8C2-47B9-A98B-5574A84F8E57}"/>
              </a:ext>
            </a:extLst>
          </p:cNvPr>
          <p:cNvSpPr/>
          <p:nvPr/>
        </p:nvSpPr>
        <p:spPr>
          <a:xfrm>
            <a:off x="1609724" y="4421867"/>
            <a:ext cx="10372724" cy="1815882"/>
          </a:xfrm>
          <a:prstGeom prst="rect">
            <a:avLst/>
          </a:prstGeom>
          <a:ln w="19050">
            <a:solidFill>
              <a:schemeClr val="tx1"/>
            </a:solidFill>
          </a:ln>
        </p:spPr>
        <p:txBody>
          <a:bodyPr wrap="square">
            <a:spAutoFit/>
          </a:bodyPr>
          <a:lstStyle/>
          <a:p>
            <a:r>
              <a:rPr lang="en-GB" sz="1600" b="1" i="1" dirty="0">
                <a:latin typeface="Calibri" panose="020F0502020204030204" pitchFamily="34" charset="0"/>
                <a:ea typeface="Calibri" panose="020F0502020204030204" pitchFamily="34" charset="0"/>
                <a:cs typeface="Arial" panose="020B0604020202020204" pitchFamily="34" charset="0"/>
              </a:rPr>
              <a:t>Explanation: </a:t>
            </a:r>
            <a:r>
              <a:rPr lang="en-GB" sz="1600" i="1" dirty="0">
                <a:latin typeface="Calibri" panose="020F0502020204030204" pitchFamily="34" charset="0"/>
                <a:ea typeface="Calibri" panose="020F0502020204030204" pitchFamily="34" charset="0"/>
                <a:cs typeface="Arial" panose="020B0604020202020204" pitchFamily="34" charset="0"/>
              </a:rPr>
              <a:t>This</a:t>
            </a:r>
            <a:r>
              <a:rPr lang="en-GB" sz="1600" b="1" i="1" dirty="0">
                <a:latin typeface="Calibri" panose="020F0502020204030204" pitchFamily="34" charset="0"/>
                <a:ea typeface="Calibri" panose="020F0502020204030204" pitchFamily="34" charset="0"/>
                <a:cs typeface="Arial" panose="020B0604020202020204" pitchFamily="34" charset="0"/>
              </a:rPr>
              <a:t> </a:t>
            </a:r>
            <a:r>
              <a:rPr lang="en-GB" sz="1600" i="1" dirty="0">
                <a:latin typeface="Calibri" panose="020F0502020204030204" pitchFamily="34" charset="0"/>
                <a:ea typeface="Calibri" panose="020F0502020204030204" pitchFamily="34" charset="0"/>
                <a:cs typeface="Arial" panose="020B0604020202020204" pitchFamily="34" charset="0"/>
              </a:rPr>
              <a:t>recommendation allows for the possibility to provide a reward to farmers without links to production via the </a:t>
            </a:r>
            <a:r>
              <a:rPr lang="en-GB" sz="1600" i="1" dirty="0" err="1">
                <a:latin typeface="Calibri" panose="020F0502020204030204" pitchFamily="34" charset="0"/>
                <a:ea typeface="Calibri" panose="020F0502020204030204" pitchFamily="34" charset="0"/>
                <a:cs typeface="Arial" panose="020B0604020202020204" pitchFamily="34" charset="0"/>
              </a:rPr>
              <a:t>agri</a:t>
            </a:r>
            <a:r>
              <a:rPr lang="en-GB" sz="1600" i="1" dirty="0">
                <a:latin typeface="Calibri" panose="020F0502020204030204" pitchFamily="34" charset="0"/>
                <a:ea typeface="Calibri" panose="020F0502020204030204" pitchFamily="34" charset="0"/>
                <a:cs typeface="Arial" panose="020B0604020202020204" pitchFamily="34" charset="0"/>
              </a:rPr>
              <a:t>-environment-climate commitments in Pillar 2. This is necessary to move away from the logic of compensating farmers for the “costs incurred and income foregone” linked to a particular practice, to instead rewarding them based on the value that such agricultural practice brings in terms of public goods. This additional incentive is essential to encourage more farmers to adopt more sustainable farming practices and systems in line with the environmental and climate objectives. Moreover, this change is needed to streamline </a:t>
            </a:r>
            <a:r>
              <a:rPr lang="en-GB" sz="1600" i="1" dirty="0" err="1">
                <a:latin typeface="Calibri" panose="020F0502020204030204" pitchFamily="34" charset="0"/>
                <a:ea typeface="Calibri" panose="020F0502020204030204" pitchFamily="34" charset="0"/>
                <a:cs typeface="Arial" panose="020B0604020202020204" pitchFamily="34" charset="0"/>
              </a:rPr>
              <a:t>agri</a:t>
            </a:r>
            <a:r>
              <a:rPr lang="en-GB" sz="1600" i="1" dirty="0">
                <a:latin typeface="Calibri" panose="020F0502020204030204" pitchFamily="34" charset="0"/>
                <a:ea typeface="Calibri" panose="020F0502020204030204" pitchFamily="34" charset="0"/>
                <a:cs typeface="Arial" panose="020B0604020202020204" pitchFamily="34" charset="0"/>
              </a:rPr>
              <a:t>-environment-climate payments with the newly proposed eco-schemes, thereby increasing their complementarity.</a:t>
            </a:r>
            <a:endParaRPr lang="en-GB" sz="1600" dirty="0"/>
          </a:p>
        </p:txBody>
      </p:sp>
    </p:spTree>
    <p:extLst>
      <p:ext uri="{BB962C8B-B14F-4D97-AF65-F5344CB8AC3E}">
        <p14:creationId xmlns:p14="http://schemas.microsoft.com/office/powerpoint/2010/main" val="943333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F95F9-E7E6-4422-919E-09ECA359C84E}"/>
              </a:ext>
            </a:extLst>
          </p:cNvPr>
          <p:cNvSpPr>
            <a:spLocks noGrp="1"/>
          </p:cNvSpPr>
          <p:nvPr>
            <p:ph type="title"/>
          </p:nvPr>
        </p:nvSpPr>
        <p:spPr/>
        <p:txBody>
          <a:bodyPr/>
          <a:lstStyle/>
          <a:p>
            <a:r>
              <a:rPr lang="en-GB" dirty="0"/>
              <a:t>CAP Amendments – Risk management to be limited</a:t>
            </a:r>
          </a:p>
        </p:txBody>
      </p:sp>
      <p:graphicFrame>
        <p:nvGraphicFramePr>
          <p:cNvPr id="6" name="Content Placeholder 5">
            <a:extLst>
              <a:ext uri="{FF2B5EF4-FFF2-40B4-BE49-F238E27FC236}">
                <a16:creationId xmlns:a16="http://schemas.microsoft.com/office/drawing/2014/main" id="{940E7D5B-81F8-426B-B549-00CDE57721C1}"/>
              </a:ext>
            </a:extLst>
          </p:cNvPr>
          <p:cNvGraphicFramePr>
            <a:graphicFrameLocks noGrp="1"/>
          </p:cNvGraphicFramePr>
          <p:nvPr>
            <p:ph idx="1"/>
            <p:extLst>
              <p:ext uri="{D42A27DB-BD31-4B8C-83A1-F6EECF244321}">
                <p14:modId xmlns:p14="http://schemas.microsoft.com/office/powerpoint/2010/main" val="1587267929"/>
              </p:ext>
            </p:extLst>
          </p:nvPr>
        </p:nvGraphicFramePr>
        <p:xfrm>
          <a:off x="1609724" y="1162049"/>
          <a:ext cx="10372725" cy="5110290"/>
        </p:xfrm>
        <a:graphic>
          <a:graphicData uri="http://schemas.openxmlformats.org/drawingml/2006/table">
            <a:tbl>
              <a:tblPr firstRow="1" firstCol="1" bandRow="1"/>
              <a:tblGrid>
                <a:gridCol w="5215445">
                  <a:extLst>
                    <a:ext uri="{9D8B030D-6E8A-4147-A177-3AD203B41FA5}">
                      <a16:colId xmlns:a16="http://schemas.microsoft.com/office/drawing/2014/main" val="834132512"/>
                    </a:ext>
                  </a:extLst>
                </a:gridCol>
                <a:gridCol w="5157280">
                  <a:extLst>
                    <a:ext uri="{9D8B030D-6E8A-4147-A177-3AD203B41FA5}">
                      <a16:colId xmlns:a16="http://schemas.microsoft.com/office/drawing/2014/main" val="3853132746"/>
                    </a:ext>
                  </a:extLst>
                </a:gridCol>
              </a:tblGrid>
              <a:tr h="96752">
                <a:tc>
                  <a:txBody>
                    <a:bodyPr/>
                    <a:lstStyle/>
                    <a:p>
                      <a:pPr>
                        <a:lnSpc>
                          <a:spcPct val="107000"/>
                        </a:lnSpc>
                        <a:spcBef>
                          <a:spcPts val="600"/>
                        </a:spcBef>
                        <a:spcAft>
                          <a:spcPts val="60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Text from European Commission Proposal</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nSpc>
                          <a:spcPct val="107000"/>
                        </a:lnSpc>
                        <a:spcBef>
                          <a:spcPts val="600"/>
                        </a:spcBef>
                        <a:spcAft>
                          <a:spcPts val="600"/>
                        </a:spcAft>
                      </a:pPr>
                      <a:r>
                        <a:rPr lang="en-GB" sz="1600" b="1" i="1">
                          <a:effectLst/>
                          <a:latin typeface="Calibri" panose="020F0502020204030204" pitchFamily="34" charset="0"/>
                          <a:ea typeface="Calibri" panose="020F0502020204030204" pitchFamily="34" charset="0"/>
                          <a:cs typeface="Arial" panose="020B0604020202020204" pitchFamily="34" charset="0"/>
                        </a:rPr>
                        <a:t>Proposed amendments</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403546932"/>
                  </a:ext>
                </a:extLst>
              </a:tr>
              <a:tr h="4289470">
                <a:tc>
                  <a:txBody>
                    <a:bodyPr/>
                    <a:lstStyle/>
                    <a:p>
                      <a:pPr algn="just">
                        <a:lnSpc>
                          <a:spcPct val="107000"/>
                        </a:lnSpc>
                        <a:spcBef>
                          <a:spcPts val="600"/>
                        </a:spcBef>
                        <a:spcAft>
                          <a:spcPts val="600"/>
                        </a:spcAft>
                      </a:pPr>
                      <a:r>
                        <a:rPr lang="en-GB" sz="1400" b="1" i="1" dirty="0">
                          <a:effectLst/>
                          <a:latin typeface="Calibri" panose="020F0502020204030204" pitchFamily="34" charset="0"/>
                          <a:ea typeface="Calibri" panose="020F0502020204030204" pitchFamily="34" charset="0"/>
                          <a:cs typeface="Arial" panose="020B0604020202020204" pitchFamily="34" charset="0"/>
                        </a:rPr>
                        <a:t>70 – Risk Management</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600"/>
                        </a:spcBef>
                        <a:spcAft>
                          <a:spcPts val="600"/>
                        </a:spcAft>
                        <a:buNone/>
                      </a:pPr>
                      <a:r>
                        <a:rPr lang="en-GB" sz="1400" i="1" dirty="0">
                          <a:effectLst/>
                          <a:latin typeface="Calibri" panose="020F0502020204030204" pitchFamily="34" charset="0"/>
                          <a:ea typeface="Calibri" panose="020F0502020204030204" pitchFamily="34" charset="0"/>
                          <a:cs typeface="Arial" panose="020B0604020202020204" pitchFamily="34" charset="0"/>
                        </a:rPr>
                        <a:t>1. Member States </a:t>
                      </a:r>
                      <a:r>
                        <a:rPr lang="en-GB" sz="1400" b="1" i="1" dirty="0">
                          <a:effectLst/>
                          <a:latin typeface="Calibri" panose="020F0502020204030204" pitchFamily="34" charset="0"/>
                          <a:ea typeface="Calibri" panose="020F0502020204030204" pitchFamily="34" charset="0"/>
                          <a:cs typeface="Arial" panose="020B0604020202020204" pitchFamily="34" charset="0"/>
                        </a:rPr>
                        <a:t>shall</a:t>
                      </a:r>
                      <a:r>
                        <a:rPr lang="en-GB" sz="1400" i="1" dirty="0">
                          <a:effectLst/>
                          <a:latin typeface="Calibri" panose="020F0502020204030204" pitchFamily="34" charset="0"/>
                          <a:ea typeface="Calibri" panose="020F0502020204030204" pitchFamily="34" charset="0"/>
                          <a:cs typeface="Arial" panose="020B0604020202020204" pitchFamily="34" charset="0"/>
                        </a:rPr>
                        <a:t> grant support for risk management tools under the conditions set out in this Article and as further specified in their CAP Strategic Plans.</a:t>
                      </a:r>
                    </a:p>
                    <a:p>
                      <a:pPr marL="0" indent="0" algn="just">
                        <a:lnSpc>
                          <a:spcPct val="107000"/>
                        </a:lnSpc>
                        <a:spcBef>
                          <a:spcPts val="600"/>
                        </a:spcBef>
                        <a:spcAft>
                          <a:spcPts val="600"/>
                        </a:spcAft>
                        <a:buNone/>
                      </a:pP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600"/>
                        </a:spcBef>
                        <a:spcAft>
                          <a:spcPts val="600"/>
                        </a:spcAft>
                        <a:buNone/>
                      </a:pP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GB" sz="1400" i="1" dirty="0">
                          <a:effectLst/>
                          <a:latin typeface="Calibri" panose="020F0502020204030204" pitchFamily="34" charset="0"/>
                          <a:ea typeface="Calibri" panose="020F0502020204030204" pitchFamily="34" charset="0"/>
                          <a:cs typeface="Arial" panose="020B0604020202020204" pitchFamily="34" charset="0"/>
                        </a:rPr>
                        <a:t>2. Member States </a:t>
                      </a:r>
                      <a:r>
                        <a:rPr lang="en-GB" sz="1400" b="1" i="1" dirty="0">
                          <a:effectLst/>
                          <a:latin typeface="Calibri" panose="020F0502020204030204" pitchFamily="34" charset="0"/>
                          <a:ea typeface="Calibri" panose="020F0502020204030204" pitchFamily="34" charset="0"/>
                          <a:cs typeface="Arial" panose="020B0604020202020204" pitchFamily="34" charset="0"/>
                        </a:rPr>
                        <a:t>shall</a:t>
                      </a:r>
                      <a:r>
                        <a:rPr lang="en-GB" sz="1400" i="1" dirty="0">
                          <a:effectLst/>
                          <a:latin typeface="Calibri" panose="020F0502020204030204" pitchFamily="34" charset="0"/>
                          <a:ea typeface="Calibri" panose="020F0502020204030204" pitchFamily="34" charset="0"/>
                          <a:cs typeface="Arial" panose="020B0604020202020204" pitchFamily="34" charset="0"/>
                        </a:rPr>
                        <a:t> grant support under this type of interventions in order to promote risk management tools, which help genuine farmers manage production and income risks related to their agricultural activity which are outside their control and which contribute to achieving the specific objectives set out in Article 6.</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GB" sz="1400" i="1" dirty="0">
                          <a:effectLst/>
                          <a:latin typeface="Calibri" panose="020F0502020204030204" pitchFamily="34" charset="0"/>
                          <a:ea typeface="Calibri" panose="020F0502020204030204" pitchFamily="34" charset="0"/>
                          <a:cs typeface="Arial" panose="020B0604020202020204" pitchFamily="34" charset="0"/>
                        </a:rPr>
                        <a:t>3. Member States may grant in particular the following support: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600"/>
                        </a:spcBef>
                        <a:spcAft>
                          <a:spcPts val="600"/>
                        </a:spcAft>
                        <a:buAutoNum type="alphaLcParenBoth"/>
                      </a:pPr>
                      <a:r>
                        <a:rPr lang="en-GB" sz="1400" i="1" dirty="0">
                          <a:effectLst/>
                          <a:latin typeface="Calibri" panose="020F0502020204030204" pitchFamily="34" charset="0"/>
                          <a:ea typeface="Calibri" panose="020F0502020204030204" pitchFamily="34" charset="0"/>
                          <a:cs typeface="Arial" panose="020B0604020202020204" pitchFamily="34" charset="0"/>
                        </a:rPr>
                        <a:t>financial contributions to premiums for insurance schemes; </a:t>
                      </a:r>
                    </a:p>
                    <a:p>
                      <a:pPr marL="0" indent="0" algn="just">
                        <a:lnSpc>
                          <a:spcPct val="107000"/>
                        </a:lnSpc>
                        <a:spcBef>
                          <a:spcPts val="600"/>
                        </a:spcBef>
                        <a:spcAft>
                          <a:spcPts val="600"/>
                        </a:spcAft>
                        <a:buNone/>
                      </a:pP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GB" sz="1400" i="1" dirty="0">
                          <a:effectLst/>
                          <a:latin typeface="Calibri" panose="020F0502020204030204" pitchFamily="34" charset="0"/>
                          <a:ea typeface="Calibri" panose="020F0502020204030204" pitchFamily="34" charset="0"/>
                          <a:cs typeface="Arial" panose="020B0604020202020204" pitchFamily="34" charset="0"/>
                        </a:rPr>
                        <a:t>(b) financial contributions to mutual funds, including the administrative cost of setting up;</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GB" sz="1400" b="1" i="1" dirty="0">
                          <a:effectLst/>
                          <a:latin typeface="Calibri" panose="020F0502020204030204" pitchFamily="34" charset="0"/>
                          <a:ea typeface="Calibri" panose="020F0502020204030204" pitchFamily="34" charset="0"/>
                          <a:cs typeface="Arial" panose="020B0604020202020204" pitchFamily="34" charset="0"/>
                        </a:rPr>
                        <a:t>70.1 – Risk Management</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GB" sz="1400" i="1" dirty="0">
                          <a:effectLst/>
                          <a:latin typeface="Calibri" panose="020F0502020204030204" pitchFamily="34" charset="0"/>
                          <a:ea typeface="Calibri" panose="020F0502020204030204" pitchFamily="34" charset="0"/>
                          <a:cs typeface="Arial" panose="020B0604020202020204" pitchFamily="34" charset="0"/>
                        </a:rPr>
                        <a:t>1. Member States </a:t>
                      </a:r>
                      <a:r>
                        <a:rPr lang="en-GB" sz="1400" b="1" i="1" dirty="0">
                          <a:effectLst/>
                          <a:latin typeface="Calibri" panose="020F0502020204030204" pitchFamily="34" charset="0"/>
                          <a:ea typeface="Calibri" panose="020F0502020204030204" pitchFamily="34" charset="0"/>
                          <a:cs typeface="Arial" panose="020B0604020202020204" pitchFamily="34" charset="0"/>
                        </a:rPr>
                        <a:t>may</a:t>
                      </a:r>
                      <a:r>
                        <a:rPr lang="en-GB" sz="1400" i="1" dirty="0">
                          <a:effectLst/>
                          <a:latin typeface="Calibri" panose="020F0502020204030204" pitchFamily="34" charset="0"/>
                          <a:ea typeface="Calibri" panose="020F0502020204030204" pitchFamily="34" charset="0"/>
                          <a:cs typeface="Arial" panose="020B0604020202020204" pitchFamily="34" charset="0"/>
                        </a:rPr>
                        <a:t> grant support for risk management tools under the conditions set out in this Article and as further specified in their CAP Strategic Plans. </a:t>
                      </a:r>
                      <a:r>
                        <a:rPr lang="en-GB" sz="1400" b="1" i="1" dirty="0">
                          <a:effectLst/>
                          <a:latin typeface="Calibri" panose="020F0502020204030204" pitchFamily="34" charset="0"/>
                          <a:ea typeface="Calibri" panose="020F0502020204030204" pitchFamily="34" charset="0"/>
                          <a:cs typeface="Arial" panose="020B0604020202020204" pitchFamily="34" charset="0"/>
                        </a:rPr>
                        <a:t>Where a Member States chooses to support risk management, this shall be done in a way that it does not distort the market nor shall it encourage a farmer to take more risks.</a:t>
                      </a:r>
                    </a:p>
                    <a:p>
                      <a:pPr algn="just">
                        <a:lnSpc>
                          <a:spcPct val="107000"/>
                        </a:lnSpc>
                        <a:spcBef>
                          <a:spcPts val="600"/>
                        </a:spcBef>
                        <a:spcAft>
                          <a:spcPts val="600"/>
                        </a:spcAft>
                      </a:pPr>
                      <a:r>
                        <a:rPr lang="en-GB" sz="1400" i="1" dirty="0">
                          <a:effectLst/>
                          <a:latin typeface="Calibri" panose="020F0502020204030204" pitchFamily="34" charset="0"/>
                          <a:ea typeface="Calibri" panose="020F0502020204030204" pitchFamily="34" charset="0"/>
                          <a:cs typeface="Arial" panose="020B0604020202020204" pitchFamily="34" charset="0"/>
                        </a:rPr>
                        <a:t>2. Member States </a:t>
                      </a:r>
                      <a:r>
                        <a:rPr lang="en-GB" sz="1400" b="1" i="1" dirty="0">
                          <a:effectLst/>
                          <a:latin typeface="Calibri" panose="020F0502020204030204" pitchFamily="34" charset="0"/>
                          <a:ea typeface="Calibri" panose="020F0502020204030204" pitchFamily="34" charset="0"/>
                          <a:cs typeface="Arial" panose="020B0604020202020204" pitchFamily="34" charset="0"/>
                        </a:rPr>
                        <a:t>may</a:t>
                      </a:r>
                      <a:r>
                        <a:rPr lang="en-GB" sz="1400" i="1" dirty="0">
                          <a:effectLst/>
                          <a:latin typeface="Calibri" panose="020F0502020204030204" pitchFamily="34" charset="0"/>
                          <a:ea typeface="Calibri" panose="020F0502020204030204" pitchFamily="34" charset="0"/>
                          <a:cs typeface="Arial" panose="020B0604020202020204" pitchFamily="34" charset="0"/>
                        </a:rPr>
                        <a:t> grant support under this type of interventions in order to promote risk management tools, which help genuine farmers manage production and income risks related to their agricultural activity which are outside their control and which contribute to achieving the specific objectives set out in Article 6.</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GB" sz="1400" i="1" dirty="0">
                          <a:effectLst/>
                          <a:latin typeface="Calibri" panose="020F0502020204030204" pitchFamily="34" charset="0"/>
                          <a:ea typeface="Calibri" panose="020F0502020204030204" pitchFamily="34" charset="0"/>
                          <a:cs typeface="Arial" panose="020B0604020202020204" pitchFamily="34" charset="0"/>
                        </a:rPr>
                        <a:t>3. Member States may grant in particular the following support: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GB" sz="1400" i="1" dirty="0">
                          <a:effectLst/>
                          <a:latin typeface="Calibri" panose="020F0502020204030204" pitchFamily="34" charset="0"/>
                          <a:ea typeface="Calibri" panose="020F0502020204030204" pitchFamily="34" charset="0"/>
                          <a:cs typeface="Arial" panose="020B0604020202020204" pitchFamily="34" charset="0"/>
                        </a:rPr>
                        <a:t>(a) financial contributions to premiums for insurance schemes </a:t>
                      </a:r>
                      <a:r>
                        <a:rPr lang="en-GB" sz="1400" b="1" i="1" dirty="0">
                          <a:effectLst/>
                          <a:latin typeface="Calibri" panose="020F0502020204030204" pitchFamily="34" charset="0"/>
                          <a:ea typeface="Calibri" panose="020F0502020204030204" pitchFamily="34" charset="0"/>
                          <a:cs typeface="Arial" panose="020B0604020202020204" pitchFamily="34" charset="0"/>
                        </a:rPr>
                        <a:t>after justifying in their Strategic Plans that other measures including mutual funds are not sufficient</a:t>
                      </a:r>
                      <a:r>
                        <a:rPr lang="en-GB" sz="1400" i="1" dirty="0">
                          <a:effectLst/>
                          <a:latin typeface="Calibri" panose="020F0502020204030204" pitchFamily="34" charset="0"/>
                          <a:ea typeface="Calibri" panose="020F0502020204030204" pitchFamily="34" charset="0"/>
                          <a:cs typeface="Arial" panose="020B0604020202020204" pitchFamily="34" charset="0"/>
                        </a:rPr>
                        <a:t>;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GB" sz="1400" i="1" dirty="0">
                          <a:effectLst/>
                          <a:latin typeface="Calibri" panose="020F0502020204030204" pitchFamily="34" charset="0"/>
                          <a:ea typeface="Calibri" panose="020F0502020204030204" pitchFamily="34" charset="0"/>
                          <a:cs typeface="Arial" panose="020B0604020202020204" pitchFamily="34" charset="0"/>
                        </a:rPr>
                        <a:t>(b) financial contributions to mutual funds, including the administrative cost of setting up;</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0381845"/>
                  </a:ext>
                </a:extLst>
              </a:tr>
            </a:tbl>
          </a:graphicData>
        </a:graphic>
      </p:graphicFrame>
    </p:spTree>
    <p:extLst>
      <p:ext uri="{BB962C8B-B14F-4D97-AF65-F5344CB8AC3E}">
        <p14:creationId xmlns:p14="http://schemas.microsoft.com/office/powerpoint/2010/main" val="1548603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F0BC7-9F67-4BF8-B8D6-09622F895265}"/>
              </a:ext>
            </a:extLst>
          </p:cNvPr>
          <p:cNvSpPr>
            <a:spLocks noGrp="1"/>
          </p:cNvSpPr>
          <p:nvPr>
            <p:ph type="title"/>
          </p:nvPr>
        </p:nvSpPr>
        <p:spPr/>
        <p:txBody>
          <a:bodyPr/>
          <a:lstStyle/>
          <a:p>
            <a:r>
              <a:rPr lang="en-GB" dirty="0"/>
              <a:t>Still developing amendments </a:t>
            </a:r>
          </a:p>
        </p:txBody>
      </p:sp>
      <p:sp>
        <p:nvSpPr>
          <p:cNvPr id="3" name="Content Placeholder 2">
            <a:extLst>
              <a:ext uri="{FF2B5EF4-FFF2-40B4-BE49-F238E27FC236}">
                <a16:creationId xmlns:a16="http://schemas.microsoft.com/office/drawing/2014/main" id="{8F56615B-2410-4A71-BF6B-70D5423EA593}"/>
              </a:ext>
            </a:extLst>
          </p:cNvPr>
          <p:cNvSpPr>
            <a:spLocks noGrp="1"/>
          </p:cNvSpPr>
          <p:nvPr>
            <p:ph idx="1"/>
          </p:nvPr>
        </p:nvSpPr>
        <p:spPr/>
        <p:txBody>
          <a:bodyPr/>
          <a:lstStyle/>
          <a:p>
            <a:pPr marL="0" indent="0">
              <a:buNone/>
            </a:pPr>
            <a:r>
              <a:rPr lang="en-GB" dirty="0"/>
              <a:t>Working within IFOAM EU and cooperating with partners to develop:</a:t>
            </a:r>
          </a:p>
          <a:p>
            <a:r>
              <a:rPr lang="en-GB" dirty="0"/>
              <a:t>Indicators (annex I) and their role in the result-based model</a:t>
            </a:r>
          </a:p>
          <a:p>
            <a:r>
              <a:rPr lang="en-GB" dirty="0"/>
              <a:t>Governance structure for Member States on common rules, evaluation, incentives and penalties </a:t>
            </a:r>
          </a:p>
          <a:p>
            <a:r>
              <a:rPr lang="en-GB" b="1" dirty="0"/>
              <a:t>Other areas of priority? Which ones? </a:t>
            </a:r>
          </a:p>
          <a:p>
            <a:pPr marL="0" indent="0">
              <a:buNone/>
            </a:pPr>
            <a:endParaRPr lang="en-GB" dirty="0"/>
          </a:p>
        </p:txBody>
      </p:sp>
    </p:spTree>
    <p:extLst>
      <p:ext uri="{BB962C8B-B14F-4D97-AF65-F5344CB8AC3E}">
        <p14:creationId xmlns:p14="http://schemas.microsoft.com/office/powerpoint/2010/main" val="371699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fr-BE" i="1" dirty="0" err="1"/>
              <a:t>Thank</a:t>
            </a:r>
            <a:r>
              <a:rPr lang="fr-BE" i="1" dirty="0"/>
              <a:t> </a:t>
            </a:r>
            <a:r>
              <a:rPr lang="fr-BE" i="1" dirty="0" err="1"/>
              <a:t>you</a:t>
            </a:r>
            <a:endParaRPr lang="en-GB" i="1" dirty="0"/>
          </a:p>
        </p:txBody>
      </p:sp>
      <p:sp>
        <p:nvSpPr>
          <p:cNvPr id="3" name="Subtitle 2"/>
          <p:cNvSpPr>
            <a:spLocks noGrp="1"/>
          </p:cNvSpPr>
          <p:nvPr>
            <p:ph type="subTitle" idx="1"/>
          </p:nvPr>
        </p:nvSpPr>
        <p:spPr>
          <a:xfrm>
            <a:off x="5986020" y="2819399"/>
            <a:ext cx="4377179" cy="2016551"/>
          </a:xfrm>
        </p:spPr>
        <p:txBody>
          <a:bodyPr>
            <a:noAutofit/>
          </a:bodyPr>
          <a:lstStyle/>
          <a:p>
            <a:pPr>
              <a:spcBef>
                <a:spcPts val="0"/>
              </a:spcBef>
            </a:pPr>
            <a:r>
              <a:rPr lang="fr-BE" sz="2000" dirty="0"/>
              <a:t>Nicolas de la Vega</a:t>
            </a:r>
          </a:p>
          <a:p>
            <a:pPr>
              <a:spcBef>
                <a:spcPts val="0"/>
              </a:spcBef>
            </a:pPr>
            <a:r>
              <a:rPr lang="en-GB" sz="2000" dirty="0">
                <a:solidFill>
                  <a:srgbClr val="FFFFFF"/>
                </a:solidFill>
                <a:cs typeface="Calibri"/>
              </a:rPr>
              <a:t>Policy officer</a:t>
            </a:r>
          </a:p>
          <a:p>
            <a:pPr>
              <a:spcBef>
                <a:spcPts val="0"/>
              </a:spcBef>
            </a:pPr>
            <a:r>
              <a:rPr lang="en-GB" sz="2000" dirty="0">
                <a:solidFill>
                  <a:srgbClr val="FFFFFF"/>
                </a:solidFill>
                <a:cs typeface="Calibri"/>
              </a:rPr>
              <a:t>IFOAM EU</a:t>
            </a:r>
          </a:p>
          <a:p>
            <a:pPr>
              <a:spcBef>
                <a:spcPts val="0"/>
              </a:spcBef>
            </a:pPr>
            <a:r>
              <a:rPr lang="fr-BE" sz="2000" dirty="0">
                <a:hlinkClick r:id="rId2"/>
              </a:rPr>
              <a:t>nicolas.delavega@ifoam-eu.org</a:t>
            </a:r>
            <a:r>
              <a:rPr lang="fr-BE" sz="2000" dirty="0"/>
              <a:t> </a:t>
            </a:r>
          </a:p>
          <a:p>
            <a:pPr>
              <a:spcBef>
                <a:spcPts val="0"/>
              </a:spcBef>
            </a:pPr>
            <a:r>
              <a:rPr lang="fr-BE" sz="2000" dirty="0"/>
              <a:t>www.ifoam-eu.org</a:t>
            </a:r>
          </a:p>
          <a:p>
            <a:pPr algn="ctr"/>
            <a:endParaRPr lang="fr-BE" sz="3600" dirty="0"/>
          </a:p>
        </p:txBody>
      </p:sp>
    </p:spTree>
    <p:extLst>
      <p:ext uri="{BB962C8B-B14F-4D97-AF65-F5344CB8AC3E}">
        <p14:creationId xmlns:p14="http://schemas.microsoft.com/office/powerpoint/2010/main" val="1240666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A2AB780-DFCF-4B22-A585-7631B6253ABD}"/>
              </a:ext>
            </a:extLst>
          </p:cNvPr>
          <p:cNvPicPr>
            <a:picLocks noChangeAspect="1"/>
          </p:cNvPicPr>
          <p:nvPr/>
        </p:nvPicPr>
        <p:blipFill>
          <a:blip r:embed="rId2"/>
          <a:stretch>
            <a:fillRect/>
          </a:stretch>
        </p:blipFill>
        <p:spPr>
          <a:xfrm>
            <a:off x="6586172" y="865405"/>
            <a:ext cx="5401406" cy="2677895"/>
          </a:xfrm>
          <a:prstGeom prst="rect">
            <a:avLst/>
          </a:prstGeom>
        </p:spPr>
      </p:pic>
      <p:pic>
        <p:nvPicPr>
          <p:cNvPr id="11" name="Picture 10">
            <a:extLst>
              <a:ext uri="{FF2B5EF4-FFF2-40B4-BE49-F238E27FC236}">
                <a16:creationId xmlns:a16="http://schemas.microsoft.com/office/drawing/2014/main" id="{C2D0D1E3-395E-4E96-833B-72ECC52FBEDA}"/>
              </a:ext>
            </a:extLst>
          </p:cNvPr>
          <p:cNvPicPr>
            <a:picLocks noChangeAspect="1"/>
          </p:cNvPicPr>
          <p:nvPr/>
        </p:nvPicPr>
        <p:blipFill>
          <a:blip r:embed="rId3"/>
          <a:stretch>
            <a:fillRect/>
          </a:stretch>
        </p:blipFill>
        <p:spPr>
          <a:xfrm>
            <a:off x="6586172" y="3470237"/>
            <a:ext cx="5401405" cy="3168688"/>
          </a:xfrm>
          <a:prstGeom prst="rect">
            <a:avLst/>
          </a:prstGeom>
        </p:spPr>
      </p:pic>
      <p:pic>
        <p:nvPicPr>
          <p:cNvPr id="6" name="Picture 5">
            <a:extLst>
              <a:ext uri="{FF2B5EF4-FFF2-40B4-BE49-F238E27FC236}">
                <a16:creationId xmlns:a16="http://schemas.microsoft.com/office/drawing/2014/main" id="{22844332-C606-4D3F-979E-07630F4E36CC}"/>
              </a:ext>
            </a:extLst>
          </p:cNvPr>
          <p:cNvPicPr>
            <a:picLocks noChangeAspect="1"/>
          </p:cNvPicPr>
          <p:nvPr/>
        </p:nvPicPr>
        <p:blipFill>
          <a:blip r:embed="rId4"/>
          <a:stretch>
            <a:fillRect/>
          </a:stretch>
        </p:blipFill>
        <p:spPr>
          <a:xfrm>
            <a:off x="476250" y="865406"/>
            <a:ext cx="5972175" cy="5548312"/>
          </a:xfrm>
          <a:prstGeom prst="rect">
            <a:avLst/>
          </a:prstGeom>
        </p:spPr>
      </p:pic>
      <p:sp>
        <p:nvSpPr>
          <p:cNvPr id="9" name="TextBox 8">
            <a:extLst>
              <a:ext uri="{FF2B5EF4-FFF2-40B4-BE49-F238E27FC236}">
                <a16:creationId xmlns:a16="http://schemas.microsoft.com/office/drawing/2014/main" id="{8F5DB206-4B66-4EB4-82FE-7E2CE9B489D6}"/>
              </a:ext>
            </a:extLst>
          </p:cNvPr>
          <p:cNvSpPr txBox="1"/>
          <p:nvPr/>
        </p:nvSpPr>
        <p:spPr>
          <a:xfrm>
            <a:off x="2905125" y="219075"/>
            <a:ext cx="5505450" cy="646331"/>
          </a:xfrm>
          <a:prstGeom prst="rect">
            <a:avLst/>
          </a:prstGeom>
          <a:noFill/>
        </p:spPr>
        <p:txBody>
          <a:bodyPr wrap="square" rtlCol="0">
            <a:spAutoFit/>
          </a:bodyPr>
          <a:lstStyle/>
          <a:p>
            <a:pPr lvl="0" algn="ctr"/>
            <a:r>
              <a:rPr lang="en-GB" sz="3600" b="1" dirty="0">
                <a:solidFill>
                  <a:prstClr val="black"/>
                </a:solidFill>
              </a:rPr>
              <a:t>AGRI Committee</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548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117B06-F07C-4F51-B709-7DB071A4D761}"/>
              </a:ext>
            </a:extLst>
          </p:cNvPr>
          <p:cNvPicPr>
            <a:picLocks noChangeAspect="1"/>
          </p:cNvPicPr>
          <p:nvPr/>
        </p:nvPicPr>
        <p:blipFill>
          <a:blip r:embed="rId2"/>
          <a:stretch>
            <a:fillRect/>
          </a:stretch>
        </p:blipFill>
        <p:spPr>
          <a:xfrm>
            <a:off x="382729" y="428142"/>
            <a:ext cx="5846620" cy="5867883"/>
          </a:xfrm>
          <a:prstGeom prst="rect">
            <a:avLst/>
          </a:prstGeom>
        </p:spPr>
      </p:pic>
      <p:pic>
        <p:nvPicPr>
          <p:cNvPr id="5" name="Picture 4">
            <a:extLst>
              <a:ext uri="{FF2B5EF4-FFF2-40B4-BE49-F238E27FC236}">
                <a16:creationId xmlns:a16="http://schemas.microsoft.com/office/drawing/2014/main" id="{4CA64751-3E1A-4C26-8399-81A7A7B6A934}"/>
              </a:ext>
            </a:extLst>
          </p:cNvPr>
          <p:cNvPicPr>
            <a:picLocks noChangeAspect="1"/>
          </p:cNvPicPr>
          <p:nvPr/>
        </p:nvPicPr>
        <p:blipFill>
          <a:blip r:embed="rId3"/>
          <a:stretch>
            <a:fillRect/>
          </a:stretch>
        </p:blipFill>
        <p:spPr>
          <a:xfrm>
            <a:off x="6229349" y="421122"/>
            <a:ext cx="5857875" cy="6155890"/>
          </a:xfrm>
          <a:prstGeom prst="rect">
            <a:avLst/>
          </a:prstGeom>
        </p:spPr>
      </p:pic>
    </p:spTree>
    <p:extLst>
      <p:ext uri="{BB962C8B-B14F-4D97-AF65-F5344CB8AC3E}">
        <p14:creationId xmlns:p14="http://schemas.microsoft.com/office/powerpoint/2010/main" val="220174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F394AC-4C5F-4EF8-AFF2-C955AE816C23}"/>
              </a:ext>
            </a:extLst>
          </p:cNvPr>
          <p:cNvPicPr>
            <a:picLocks noChangeAspect="1"/>
          </p:cNvPicPr>
          <p:nvPr/>
        </p:nvPicPr>
        <p:blipFill>
          <a:blip r:embed="rId2"/>
          <a:stretch>
            <a:fillRect/>
          </a:stretch>
        </p:blipFill>
        <p:spPr>
          <a:xfrm>
            <a:off x="0" y="148426"/>
            <a:ext cx="6096000" cy="3779848"/>
          </a:xfrm>
          <a:prstGeom prst="rect">
            <a:avLst/>
          </a:prstGeom>
        </p:spPr>
      </p:pic>
      <p:pic>
        <p:nvPicPr>
          <p:cNvPr id="6" name="Picture 5">
            <a:extLst>
              <a:ext uri="{FF2B5EF4-FFF2-40B4-BE49-F238E27FC236}">
                <a16:creationId xmlns:a16="http://schemas.microsoft.com/office/drawing/2014/main" id="{05946A93-6061-4020-B92C-A7B878EDE03F}"/>
              </a:ext>
            </a:extLst>
          </p:cNvPr>
          <p:cNvPicPr>
            <a:picLocks noChangeAspect="1"/>
          </p:cNvPicPr>
          <p:nvPr/>
        </p:nvPicPr>
        <p:blipFill>
          <a:blip r:embed="rId3"/>
          <a:stretch>
            <a:fillRect/>
          </a:stretch>
        </p:blipFill>
        <p:spPr>
          <a:xfrm>
            <a:off x="1" y="3928275"/>
            <a:ext cx="6162674" cy="2781300"/>
          </a:xfrm>
          <a:prstGeom prst="rect">
            <a:avLst/>
          </a:prstGeom>
        </p:spPr>
      </p:pic>
      <p:pic>
        <p:nvPicPr>
          <p:cNvPr id="7" name="Picture 6">
            <a:extLst>
              <a:ext uri="{FF2B5EF4-FFF2-40B4-BE49-F238E27FC236}">
                <a16:creationId xmlns:a16="http://schemas.microsoft.com/office/drawing/2014/main" id="{7394B7E6-3BF7-4271-AD32-4B03B0840BAD}"/>
              </a:ext>
            </a:extLst>
          </p:cNvPr>
          <p:cNvPicPr>
            <a:picLocks noChangeAspect="1"/>
          </p:cNvPicPr>
          <p:nvPr/>
        </p:nvPicPr>
        <p:blipFill>
          <a:blip r:embed="rId4"/>
          <a:stretch>
            <a:fillRect/>
          </a:stretch>
        </p:blipFill>
        <p:spPr>
          <a:xfrm>
            <a:off x="6096000" y="148425"/>
            <a:ext cx="6095999" cy="6395250"/>
          </a:xfrm>
          <a:prstGeom prst="rect">
            <a:avLst/>
          </a:prstGeom>
        </p:spPr>
      </p:pic>
    </p:spTree>
    <p:extLst>
      <p:ext uri="{BB962C8B-B14F-4D97-AF65-F5344CB8AC3E}">
        <p14:creationId xmlns:p14="http://schemas.microsoft.com/office/powerpoint/2010/main" val="4045969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1501" y="761999"/>
            <a:ext cx="7315200" cy="609601"/>
          </a:xfrm>
        </p:spPr>
        <p:txBody>
          <a:bodyPr>
            <a:normAutofit fontScale="90000"/>
          </a:bodyPr>
          <a:lstStyle/>
          <a:p>
            <a:r>
              <a:rPr lang="en-US" dirty="0">
                <a:solidFill>
                  <a:srgbClr val="044524"/>
                </a:solidFill>
              </a:rPr>
              <a:t>1. </a:t>
            </a:r>
            <a:r>
              <a:rPr lang="en-GB" dirty="0"/>
              <a:t>CAP post-2020 revisions: Short introduction on what is new</a:t>
            </a:r>
            <a:br>
              <a:rPr lang="en-GB" dirty="0"/>
            </a:br>
            <a:endParaRPr lang="en-GB" dirty="0">
              <a:solidFill>
                <a:srgbClr val="044524"/>
              </a:solidFill>
            </a:endParaRPr>
          </a:p>
        </p:txBody>
      </p:sp>
      <p:sp>
        <p:nvSpPr>
          <p:cNvPr id="3" name="Content Placeholder 2"/>
          <p:cNvSpPr>
            <a:spLocks noGrp="1"/>
          </p:cNvSpPr>
          <p:nvPr>
            <p:ph idx="1"/>
          </p:nvPr>
        </p:nvSpPr>
        <p:spPr>
          <a:xfrm>
            <a:off x="2215299" y="990601"/>
            <a:ext cx="8889476" cy="5105400"/>
          </a:xfrm>
        </p:spPr>
        <p:txBody>
          <a:bodyPr>
            <a:normAutofit/>
          </a:bodyPr>
          <a:lstStyle/>
          <a:p>
            <a:pPr marL="0" indent="0">
              <a:buNone/>
            </a:pPr>
            <a:endParaRPr lang="en-GB" dirty="0"/>
          </a:p>
          <a:p>
            <a:endParaRPr lang="en-GB" dirty="0"/>
          </a:p>
        </p:txBody>
      </p:sp>
    </p:spTree>
    <p:extLst>
      <p:ext uri="{BB962C8B-B14F-4D97-AF65-F5344CB8AC3E}">
        <p14:creationId xmlns:p14="http://schemas.microsoft.com/office/powerpoint/2010/main" val="2862160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D58C30-FDBF-4E68-A081-14807448CA4D}"/>
              </a:ext>
            </a:extLst>
          </p:cNvPr>
          <p:cNvPicPr>
            <a:picLocks noChangeAspect="1"/>
          </p:cNvPicPr>
          <p:nvPr/>
        </p:nvPicPr>
        <p:blipFill>
          <a:blip r:embed="rId2"/>
          <a:stretch>
            <a:fillRect/>
          </a:stretch>
        </p:blipFill>
        <p:spPr>
          <a:xfrm>
            <a:off x="2524125" y="556596"/>
            <a:ext cx="7791450" cy="871538"/>
          </a:xfrm>
          <a:prstGeom prst="rect">
            <a:avLst/>
          </a:prstGeom>
        </p:spPr>
      </p:pic>
      <p:pic>
        <p:nvPicPr>
          <p:cNvPr id="6" name="Picture 5">
            <a:extLst>
              <a:ext uri="{FF2B5EF4-FFF2-40B4-BE49-F238E27FC236}">
                <a16:creationId xmlns:a16="http://schemas.microsoft.com/office/drawing/2014/main" id="{1EC9A66B-455A-452C-98C3-A254B4CF7C24}"/>
              </a:ext>
            </a:extLst>
          </p:cNvPr>
          <p:cNvPicPr>
            <a:picLocks noChangeAspect="1"/>
          </p:cNvPicPr>
          <p:nvPr/>
        </p:nvPicPr>
        <p:blipFill>
          <a:blip r:embed="rId3"/>
          <a:stretch>
            <a:fillRect/>
          </a:stretch>
        </p:blipFill>
        <p:spPr>
          <a:xfrm>
            <a:off x="2524125" y="1428135"/>
            <a:ext cx="7791450" cy="4001731"/>
          </a:xfrm>
          <a:prstGeom prst="rect">
            <a:avLst/>
          </a:prstGeom>
        </p:spPr>
      </p:pic>
    </p:spTree>
    <p:extLst>
      <p:ext uri="{BB962C8B-B14F-4D97-AF65-F5344CB8AC3E}">
        <p14:creationId xmlns:p14="http://schemas.microsoft.com/office/powerpoint/2010/main" val="4083935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C15F07-2545-4AC8-9F38-E90F8759C7EF}"/>
              </a:ext>
            </a:extLst>
          </p:cNvPr>
          <p:cNvSpPr txBox="1"/>
          <p:nvPr/>
        </p:nvSpPr>
        <p:spPr>
          <a:xfrm>
            <a:off x="3405186" y="0"/>
            <a:ext cx="53816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ENVI Committee</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6B2DD5D-1950-4AB0-BB97-81A500BF0655}"/>
              </a:ext>
            </a:extLst>
          </p:cNvPr>
          <p:cNvPicPr>
            <a:picLocks noChangeAspect="1"/>
          </p:cNvPicPr>
          <p:nvPr/>
        </p:nvPicPr>
        <p:blipFill>
          <a:blip r:embed="rId2"/>
          <a:stretch>
            <a:fillRect/>
          </a:stretch>
        </p:blipFill>
        <p:spPr>
          <a:xfrm>
            <a:off x="130442" y="646331"/>
            <a:ext cx="5965557" cy="6211668"/>
          </a:xfrm>
          <a:prstGeom prst="rect">
            <a:avLst/>
          </a:prstGeom>
        </p:spPr>
      </p:pic>
      <p:pic>
        <p:nvPicPr>
          <p:cNvPr id="6" name="Picture 5">
            <a:extLst>
              <a:ext uri="{FF2B5EF4-FFF2-40B4-BE49-F238E27FC236}">
                <a16:creationId xmlns:a16="http://schemas.microsoft.com/office/drawing/2014/main" id="{E9DB2FA5-B86F-4D45-B55A-CAB6E9DEE263}"/>
              </a:ext>
            </a:extLst>
          </p:cNvPr>
          <p:cNvPicPr>
            <a:picLocks noChangeAspect="1"/>
          </p:cNvPicPr>
          <p:nvPr/>
        </p:nvPicPr>
        <p:blipFill>
          <a:blip r:embed="rId3"/>
          <a:stretch>
            <a:fillRect/>
          </a:stretch>
        </p:blipFill>
        <p:spPr>
          <a:xfrm>
            <a:off x="6229350" y="646331"/>
            <a:ext cx="5705475" cy="1870977"/>
          </a:xfrm>
          <a:prstGeom prst="rect">
            <a:avLst/>
          </a:prstGeom>
        </p:spPr>
      </p:pic>
      <p:pic>
        <p:nvPicPr>
          <p:cNvPr id="7" name="Picture 6">
            <a:extLst>
              <a:ext uri="{FF2B5EF4-FFF2-40B4-BE49-F238E27FC236}">
                <a16:creationId xmlns:a16="http://schemas.microsoft.com/office/drawing/2014/main" id="{9CE5716C-4185-4A13-8088-7E34EE3610D6}"/>
              </a:ext>
            </a:extLst>
          </p:cNvPr>
          <p:cNvPicPr>
            <a:picLocks noChangeAspect="1"/>
          </p:cNvPicPr>
          <p:nvPr/>
        </p:nvPicPr>
        <p:blipFill>
          <a:blip r:embed="rId4"/>
          <a:stretch>
            <a:fillRect/>
          </a:stretch>
        </p:blipFill>
        <p:spPr>
          <a:xfrm>
            <a:off x="6229350" y="2517308"/>
            <a:ext cx="5705475" cy="4248150"/>
          </a:xfrm>
          <a:prstGeom prst="rect">
            <a:avLst/>
          </a:prstGeom>
        </p:spPr>
      </p:pic>
    </p:spTree>
    <p:extLst>
      <p:ext uri="{BB962C8B-B14F-4D97-AF65-F5344CB8AC3E}">
        <p14:creationId xmlns:p14="http://schemas.microsoft.com/office/powerpoint/2010/main" val="3618151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5319B9-C457-4EC1-81F1-E6D57CDDE08A}"/>
              </a:ext>
            </a:extLst>
          </p:cNvPr>
          <p:cNvPicPr>
            <a:picLocks noChangeAspect="1"/>
          </p:cNvPicPr>
          <p:nvPr/>
        </p:nvPicPr>
        <p:blipFill>
          <a:blip r:embed="rId2"/>
          <a:stretch>
            <a:fillRect/>
          </a:stretch>
        </p:blipFill>
        <p:spPr>
          <a:xfrm>
            <a:off x="50006" y="114300"/>
            <a:ext cx="5984737" cy="4867275"/>
          </a:xfrm>
          <a:prstGeom prst="rect">
            <a:avLst/>
          </a:prstGeom>
        </p:spPr>
      </p:pic>
      <p:pic>
        <p:nvPicPr>
          <p:cNvPr id="5" name="Picture 4">
            <a:extLst>
              <a:ext uri="{FF2B5EF4-FFF2-40B4-BE49-F238E27FC236}">
                <a16:creationId xmlns:a16="http://schemas.microsoft.com/office/drawing/2014/main" id="{F79C2BD5-4F39-4ABD-BD96-EB6FD79B08F7}"/>
              </a:ext>
            </a:extLst>
          </p:cNvPr>
          <p:cNvPicPr>
            <a:picLocks noChangeAspect="1"/>
          </p:cNvPicPr>
          <p:nvPr/>
        </p:nvPicPr>
        <p:blipFill>
          <a:blip r:embed="rId3"/>
          <a:stretch>
            <a:fillRect/>
          </a:stretch>
        </p:blipFill>
        <p:spPr>
          <a:xfrm>
            <a:off x="-1" y="4914900"/>
            <a:ext cx="6034744" cy="1655547"/>
          </a:xfrm>
          <a:prstGeom prst="rect">
            <a:avLst/>
          </a:prstGeom>
        </p:spPr>
      </p:pic>
      <p:pic>
        <p:nvPicPr>
          <p:cNvPr id="6" name="Picture 5">
            <a:extLst>
              <a:ext uri="{FF2B5EF4-FFF2-40B4-BE49-F238E27FC236}">
                <a16:creationId xmlns:a16="http://schemas.microsoft.com/office/drawing/2014/main" id="{86420846-B1C9-437C-9791-613242DD71D5}"/>
              </a:ext>
            </a:extLst>
          </p:cNvPr>
          <p:cNvPicPr>
            <a:picLocks noChangeAspect="1"/>
          </p:cNvPicPr>
          <p:nvPr/>
        </p:nvPicPr>
        <p:blipFill>
          <a:blip r:embed="rId4"/>
          <a:stretch>
            <a:fillRect/>
          </a:stretch>
        </p:blipFill>
        <p:spPr>
          <a:xfrm>
            <a:off x="6296025" y="143776"/>
            <a:ext cx="5845969" cy="6570447"/>
          </a:xfrm>
          <a:prstGeom prst="rect">
            <a:avLst/>
          </a:prstGeom>
        </p:spPr>
      </p:pic>
    </p:spTree>
    <p:extLst>
      <p:ext uri="{BB962C8B-B14F-4D97-AF65-F5344CB8AC3E}">
        <p14:creationId xmlns:p14="http://schemas.microsoft.com/office/powerpoint/2010/main" val="2224229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8422C5-B172-4D34-B79B-57AEA95066F1}"/>
              </a:ext>
            </a:extLst>
          </p:cNvPr>
          <p:cNvPicPr>
            <a:picLocks noChangeAspect="1"/>
          </p:cNvPicPr>
          <p:nvPr/>
        </p:nvPicPr>
        <p:blipFill>
          <a:blip r:embed="rId2"/>
          <a:stretch>
            <a:fillRect/>
          </a:stretch>
        </p:blipFill>
        <p:spPr>
          <a:xfrm>
            <a:off x="78419" y="155312"/>
            <a:ext cx="6017581" cy="1835413"/>
          </a:xfrm>
          <a:prstGeom prst="rect">
            <a:avLst/>
          </a:prstGeom>
        </p:spPr>
      </p:pic>
      <p:pic>
        <p:nvPicPr>
          <p:cNvPr id="5" name="Picture 4">
            <a:extLst>
              <a:ext uri="{FF2B5EF4-FFF2-40B4-BE49-F238E27FC236}">
                <a16:creationId xmlns:a16="http://schemas.microsoft.com/office/drawing/2014/main" id="{2ADEDD34-D9CD-41E7-826C-FBAD49A132AA}"/>
              </a:ext>
            </a:extLst>
          </p:cNvPr>
          <p:cNvPicPr>
            <a:picLocks noChangeAspect="1"/>
          </p:cNvPicPr>
          <p:nvPr/>
        </p:nvPicPr>
        <p:blipFill>
          <a:blip r:embed="rId3"/>
          <a:stretch>
            <a:fillRect/>
          </a:stretch>
        </p:blipFill>
        <p:spPr>
          <a:xfrm>
            <a:off x="78419" y="2095500"/>
            <a:ext cx="6017581" cy="4533900"/>
          </a:xfrm>
          <a:prstGeom prst="rect">
            <a:avLst/>
          </a:prstGeom>
        </p:spPr>
      </p:pic>
      <p:pic>
        <p:nvPicPr>
          <p:cNvPr id="6" name="Picture 5">
            <a:extLst>
              <a:ext uri="{FF2B5EF4-FFF2-40B4-BE49-F238E27FC236}">
                <a16:creationId xmlns:a16="http://schemas.microsoft.com/office/drawing/2014/main" id="{E4C02E2E-3A35-4C95-9739-058920B1959E}"/>
              </a:ext>
            </a:extLst>
          </p:cNvPr>
          <p:cNvPicPr>
            <a:picLocks noChangeAspect="1"/>
          </p:cNvPicPr>
          <p:nvPr/>
        </p:nvPicPr>
        <p:blipFill>
          <a:blip r:embed="rId4"/>
          <a:stretch>
            <a:fillRect/>
          </a:stretch>
        </p:blipFill>
        <p:spPr>
          <a:xfrm>
            <a:off x="6096000" y="155312"/>
            <a:ext cx="5857875" cy="5540638"/>
          </a:xfrm>
          <a:prstGeom prst="rect">
            <a:avLst/>
          </a:prstGeom>
        </p:spPr>
      </p:pic>
      <p:pic>
        <p:nvPicPr>
          <p:cNvPr id="7" name="Picture 6">
            <a:extLst>
              <a:ext uri="{FF2B5EF4-FFF2-40B4-BE49-F238E27FC236}">
                <a16:creationId xmlns:a16="http://schemas.microsoft.com/office/drawing/2014/main" id="{F636FC70-CB01-487C-81BA-98D0839E9DCB}"/>
              </a:ext>
            </a:extLst>
          </p:cNvPr>
          <p:cNvPicPr>
            <a:picLocks noChangeAspect="1"/>
          </p:cNvPicPr>
          <p:nvPr/>
        </p:nvPicPr>
        <p:blipFill>
          <a:blip r:embed="rId5"/>
          <a:stretch>
            <a:fillRect/>
          </a:stretch>
        </p:blipFill>
        <p:spPr>
          <a:xfrm>
            <a:off x="6095999" y="5695950"/>
            <a:ext cx="5857875" cy="933450"/>
          </a:xfrm>
          <a:prstGeom prst="rect">
            <a:avLst/>
          </a:prstGeom>
        </p:spPr>
      </p:pic>
    </p:spTree>
    <p:extLst>
      <p:ext uri="{BB962C8B-B14F-4D97-AF65-F5344CB8AC3E}">
        <p14:creationId xmlns:p14="http://schemas.microsoft.com/office/powerpoint/2010/main" val="3847036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11A9CC-0047-4160-8A7E-6E845D5E5B76}"/>
              </a:ext>
            </a:extLst>
          </p:cNvPr>
          <p:cNvPicPr>
            <a:picLocks noChangeAspect="1"/>
          </p:cNvPicPr>
          <p:nvPr/>
        </p:nvPicPr>
        <p:blipFill>
          <a:blip r:embed="rId2"/>
          <a:stretch>
            <a:fillRect/>
          </a:stretch>
        </p:blipFill>
        <p:spPr>
          <a:xfrm>
            <a:off x="142875" y="0"/>
            <a:ext cx="5953125" cy="6858000"/>
          </a:xfrm>
          <a:prstGeom prst="rect">
            <a:avLst/>
          </a:prstGeom>
        </p:spPr>
      </p:pic>
      <p:pic>
        <p:nvPicPr>
          <p:cNvPr id="5" name="Picture 4">
            <a:extLst>
              <a:ext uri="{FF2B5EF4-FFF2-40B4-BE49-F238E27FC236}">
                <a16:creationId xmlns:a16="http://schemas.microsoft.com/office/drawing/2014/main" id="{CFACB283-E243-4263-9A22-1CE6A979E438}"/>
              </a:ext>
            </a:extLst>
          </p:cNvPr>
          <p:cNvPicPr>
            <a:picLocks noChangeAspect="1"/>
          </p:cNvPicPr>
          <p:nvPr/>
        </p:nvPicPr>
        <p:blipFill>
          <a:blip r:embed="rId3"/>
          <a:stretch>
            <a:fillRect/>
          </a:stretch>
        </p:blipFill>
        <p:spPr>
          <a:xfrm>
            <a:off x="6098940" y="104775"/>
            <a:ext cx="6093060" cy="2905125"/>
          </a:xfrm>
          <a:prstGeom prst="rect">
            <a:avLst/>
          </a:prstGeom>
        </p:spPr>
      </p:pic>
      <p:pic>
        <p:nvPicPr>
          <p:cNvPr id="6" name="Picture 5">
            <a:extLst>
              <a:ext uri="{FF2B5EF4-FFF2-40B4-BE49-F238E27FC236}">
                <a16:creationId xmlns:a16="http://schemas.microsoft.com/office/drawing/2014/main" id="{8A6DC80B-A1FE-4D9B-8F06-2F8FE5CE20BE}"/>
              </a:ext>
            </a:extLst>
          </p:cNvPr>
          <p:cNvPicPr>
            <a:picLocks noChangeAspect="1"/>
          </p:cNvPicPr>
          <p:nvPr/>
        </p:nvPicPr>
        <p:blipFill>
          <a:blip r:embed="rId4"/>
          <a:stretch>
            <a:fillRect/>
          </a:stretch>
        </p:blipFill>
        <p:spPr>
          <a:xfrm>
            <a:off x="6093060" y="3009899"/>
            <a:ext cx="6093059" cy="3743325"/>
          </a:xfrm>
          <a:prstGeom prst="rect">
            <a:avLst/>
          </a:prstGeom>
        </p:spPr>
      </p:pic>
    </p:spTree>
    <p:extLst>
      <p:ext uri="{BB962C8B-B14F-4D97-AF65-F5344CB8AC3E}">
        <p14:creationId xmlns:p14="http://schemas.microsoft.com/office/powerpoint/2010/main" val="421735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C9A128-30F6-49A5-9896-8262E64E29A1}"/>
              </a:ext>
            </a:extLst>
          </p:cNvPr>
          <p:cNvPicPr>
            <a:picLocks noChangeAspect="1"/>
          </p:cNvPicPr>
          <p:nvPr/>
        </p:nvPicPr>
        <p:blipFill>
          <a:blip r:embed="rId2"/>
          <a:stretch>
            <a:fillRect/>
          </a:stretch>
        </p:blipFill>
        <p:spPr>
          <a:xfrm>
            <a:off x="0" y="104775"/>
            <a:ext cx="6096000" cy="6629400"/>
          </a:xfrm>
          <a:prstGeom prst="rect">
            <a:avLst/>
          </a:prstGeom>
        </p:spPr>
      </p:pic>
      <p:pic>
        <p:nvPicPr>
          <p:cNvPr id="5" name="Picture 4">
            <a:extLst>
              <a:ext uri="{FF2B5EF4-FFF2-40B4-BE49-F238E27FC236}">
                <a16:creationId xmlns:a16="http://schemas.microsoft.com/office/drawing/2014/main" id="{797FA091-9411-42EC-98FF-EC59C022B96C}"/>
              </a:ext>
            </a:extLst>
          </p:cNvPr>
          <p:cNvPicPr>
            <a:picLocks noChangeAspect="1"/>
          </p:cNvPicPr>
          <p:nvPr/>
        </p:nvPicPr>
        <p:blipFill>
          <a:blip r:embed="rId3"/>
          <a:stretch>
            <a:fillRect/>
          </a:stretch>
        </p:blipFill>
        <p:spPr>
          <a:xfrm>
            <a:off x="6267450" y="1257300"/>
            <a:ext cx="5743575" cy="4738687"/>
          </a:xfrm>
          <a:prstGeom prst="rect">
            <a:avLst/>
          </a:prstGeom>
        </p:spPr>
      </p:pic>
    </p:spTree>
    <p:extLst>
      <p:ext uri="{BB962C8B-B14F-4D97-AF65-F5344CB8AC3E}">
        <p14:creationId xmlns:p14="http://schemas.microsoft.com/office/powerpoint/2010/main" val="3217906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F06F1-2313-495E-B4FF-B2CC74BAB063}"/>
              </a:ext>
            </a:extLst>
          </p:cNvPr>
          <p:cNvSpPr>
            <a:spLocks noGrp="1"/>
          </p:cNvSpPr>
          <p:nvPr>
            <p:ph type="title"/>
          </p:nvPr>
        </p:nvSpPr>
        <p:spPr>
          <a:xfrm>
            <a:off x="1828800" y="560110"/>
            <a:ext cx="9753600" cy="1143000"/>
          </a:xfrm>
        </p:spPr>
        <p:txBody>
          <a:bodyPr/>
          <a:lstStyle/>
          <a:p>
            <a:r>
              <a:rPr lang="en-US" dirty="0"/>
              <a:t>Proposals for a post-2020 CAP</a:t>
            </a:r>
            <a:endParaRPr lang="en-BE" dirty="0"/>
          </a:p>
        </p:txBody>
      </p:sp>
      <p:sp>
        <p:nvSpPr>
          <p:cNvPr id="3" name="Content Placeholder 2">
            <a:extLst>
              <a:ext uri="{FF2B5EF4-FFF2-40B4-BE49-F238E27FC236}">
                <a16:creationId xmlns:a16="http://schemas.microsoft.com/office/drawing/2014/main" id="{041023ED-DA8C-4C14-8EF9-0F221D883090}"/>
              </a:ext>
            </a:extLst>
          </p:cNvPr>
          <p:cNvSpPr>
            <a:spLocks noGrp="1"/>
          </p:cNvSpPr>
          <p:nvPr>
            <p:ph idx="1"/>
          </p:nvPr>
        </p:nvSpPr>
        <p:spPr>
          <a:xfrm>
            <a:off x="1725105" y="1600202"/>
            <a:ext cx="10246935" cy="4697688"/>
          </a:xfrm>
        </p:spPr>
        <p:txBody>
          <a:bodyPr>
            <a:normAutofit/>
          </a:bodyPr>
          <a:lstStyle/>
          <a:p>
            <a:r>
              <a:rPr lang="en-US" sz="2600" b="1" dirty="0"/>
              <a:t>Scope</a:t>
            </a:r>
            <a:r>
              <a:rPr lang="en-US" sz="2600" dirty="0"/>
              <a:t>: Revise CAP system of EU farmers support for 2021-27 period</a:t>
            </a:r>
          </a:p>
          <a:p>
            <a:r>
              <a:rPr lang="en-US" sz="2600" b="1" dirty="0"/>
              <a:t>EU CAP proposals </a:t>
            </a:r>
            <a:r>
              <a:rPr lang="en-US" sz="2600" dirty="0"/>
              <a:t>and related documents (</a:t>
            </a:r>
            <a:r>
              <a:rPr lang="en-US" sz="2600" dirty="0">
                <a:hlinkClick r:id="rId2"/>
              </a:rPr>
              <a:t>link</a:t>
            </a:r>
            <a:r>
              <a:rPr lang="en-US" sz="2600" dirty="0"/>
              <a:t>):</a:t>
            </a:r>
          </a:p>
          <a:p>
            <a:pPr lvl="1"/>
            <a:r>
              <a:rPr lang="en-US" sz="2000" b="1" dirty="0"/>
              <a:t>Regulation on CAP Strategic Plans </a:t>
            </a:r>
            <a:r>
              <a:rPr lang="en-US" sz="2000" dirty="0"/>
              <a:t>and annexes– Main CAP proposal setting objectives, definitions, structure of both pillars and allocations</a:t>
            </a:r>
          </a:p>
          <a:p>
            <a:pPr lvl="1"/>
            <a:r>
              <a:rPr lang="en-US" sz="2000" dirty="0"/>
              <a:t>Regulation on Financing, management and monitoring – Specific rules on management and control systems for Member States;</a:t>
            </a:r>
          </a:p>
          <a:p>
            <a:pPr lvl="1"/>
            <a:r>
              <a:rPr lang="en-US" sz="2000" dirty="0"/>
              <a:t>Regulation on Common Markets </a:t>
            </a:r>
            <a:r>
              <a:rPr lang="en-US" sz="2000" dirty="0" err="1"/>
              <a:t>Organisation</a:t>
            </a:r>
            <a:r>
              <a:rPr lang="en-US" sz="2000" dirty="0"/>
              <a:t> – Rules specific to certain sectors (e.g. cotton).</a:t>
            </a:r>
          </a:p>
          <a:p>
            <a:r>
              <a:rPr lang="en-US" sz="2600" b="1" dirty="0"/>
              <a:t>Ordinary legislative procedure (Co-decision)</a:t>
            </a:r>
            <a:r>
              <a:rPr lang="en-US" sz="2600" dirty="0"/>
              <a:t>: Council and European Parliament have equal standing, each amends proposal and then negotiate final compromise. </a:t>
            </a:r>
            <a:endParaRPr lang="en-BE" sz="2600" dirty="0"/>
          </a:p>
        </p:txBody>
      </p:sp>
    </p:spTree>
    <p:extLst>
      <p:ext uri="{BB962C8B-B14F-4D97-AF65-F5344CB8AC3E}">
        <p14:creationId xmlns:p14="http://schemas.microsoft.com/office/powerpoint/2010/main" val="3460759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B57DC-776C-4F34-A449-AE807C1A1983}"/>
              </a:ext>
            </a:extLst>
          </p:cNvPr>
          <p:cNvSpPr>
            <a:spLocks noGrp="1"/>
          </p:cNvSpPr>
          <p:nvPr>
            <p:ph type="title"/>
          </p:nvPr>
        </p:nvSpPr>
        <p:spPr/>
        <p:txBody>
          <a:bodyPr/>
          <a:lstStyle/>
          <a:p>
            <a:r>
              <a:rPr lang="en-US" dirty="0"/>
              <a:t>Comparing current green architecture and proposal</a:t>
            </a:r>
            <a:endParaRPr lang="en-BE" dirty="0"/>
          </a:p>
        </p:txBody>
      </p:sp>
      <p:pic>
        <p:nvPicPr>
          <p:cNvPr id="4" name="Content Placeholder 3">
            <a:extLst>
              <a:ext uri="{FF2B5EF4-FFF2-40B4-BE49-F238E27FC236}">
                <a16:creationId xmlns:a16="http://schemas.microsoft.com/office/drawing/2014/main" id="{1E98659E-1705-4768-BEEA-1C04C9612050}"/>
              </a:ext>
            </a:extLst>
          </p:cNvPr>
          <p:cNvPicPr>
            <a:picLocks noGrp="1" noChangeAspect="1"/>
          </p:cNvPicPr>
          <p:nvPr>
            <p:ph idx="1"/>
          </p:nvPr>
        </p:nvPicPr>
        <p:blipFill>
          <a:blip r:embed="rId2"/>
          <a:stretch>
            <a:fillRect/>
          </a:stretch>
        </p:blipFill>
        <p:spPr>
          <a:xfrm>
            <a:off x="1485875" y="1625600"/>
            <a:ext cx="10439450" cy="3916744"/>
          </a:xfrm>
          <a:prstGeom prst="rect">
            <a:avLst/>
          </a:prstGeom>
        </p:spPr>
      </p:pic>
    </p:spTree>
    <p:extLst>
      <p:ext uri="{BB962C8B-B14F-4D97-AF65-F5344CB8AC3E}">
        <p14:creationId xmlns:p14="http://schemas.microsoft.com/office/powerpoint/2010/main" val="2303589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576E-7635-4AA4-85E6-253F65AE0527}"/>
              </a:ext>
            </a:extLst>
          </p:cNvPr>
          <p:cNvSpPr>
            <a:spLocks noGrp="1"/>
          </p:cNvSpPr>
          <p:nvPr>
            <p:ph type="title"/>
          </p:nvPr>
        </p:nvSpPr>
        <p:spPr/>
        <p:txBody>
          <a:bodyPr/>
          <a:lstStyle/>
          <a:p>
            <a:r>
              <a:rPr lang="en-US" dirty="0"/>
              <a:t>Proposed CAP Common objectives (top) and process to set National CAP Strategic Plans (below):</a:t>
            </a:r>
            <a:endParaRPr lang="en-BE" dirty="0"/>
          </a:p>
        </p:txBody>
      </p:sp>
      <p:pic>
        <p:nvPicPr>
          <p:cNvPr id="4" name="Content Placeholder 3">
            <a:extLst>
              <a:ext uri="{FF2B5EF4-FFF2-40B4-BE49-F238E27FC236}">
                <a16:creationId xmlns:a16="http://schemas.microsoft.com/office/drawing/2014/main" id="{BAA1CC6E-7CA7-4023-835A-9FAFC3F37B6A}"/>
              </a:ext>
            </a:extLst>
          </p:cNvPr>
          <p:cNvPicPr>
            <a:picLocks noGrp="1" noChangeAspect="1"/>
          </p:cNvPicPr>
          <p:nvPr>
            <p:ph idx="1"/>
          </p:nvPr>
        </p:nvPicPr>
        <p:blipFill>
          <a:blip r:embed="rId2"/>
          <a:stretch>
            <a:fillRect/>
          </a:stretch>
        </p:blipFill>
        <p:spPr>
          <a:xfrm>
            <a:off x="3105955" y="1469937"/>
            <a:ext cx="5978778" cy="5413437"/>
          </a:xfrm>
          <a:prstGeom prst="rect">
            <a:avLst/>
          </a:prstGeom>
        </p:spPr>
      </p:pic>
    </p:spTree>
    <p:extLst>
      <p:ext uri="{BB962C8B-B14F-4D97-AF65-F5344CB8AC3E}">
        <p14:creationId xmlns:p14="http://schemas.microsoft.com/office/powerpoint/2010/main" val="3437016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1546C-1ACD-45D3-AC64-34D4325041B0}"/>
              </a:ext>
            </a:extLst>
          </p:cNvPr>
          <p:cNvSpPr>
            <a:spLocks noGrp="1"/>
          </p:cNvSpPr>
          <p:nvPr>
            <p:ph type="title"/>
          </p:nvPr>
        </p:nvSpPr>
        <p:spPr>
          <a:xfrm>
            <a:off x="1884374" y="445460"/>
            <a:ext cx="10132117" cy="1168148"/>
          </a:xfrm>
        </p:spPr>
        <p:txBody>
          <a:bodyPr/>
          <a:lstStyle/>
          <a:p>
            <a:r>
              <a:rPr lang="en-US" dirty="0"/>
              <a:t>Key features of reform related to organic farming</a:t>
            </a:r>
            <a:endParaRPr lang="en-BE" dirty="0"/>
          </a:p>
        </p:txBody>
      </p:sp>
      <p:sp>
        <p:nvSpPr>
          <p:cNvPr id="3" name="Content Placeholder 2">
            <a:extLst>
              <a:ext uri="{FF2B5EF4-FFF2-40B4-BE49-F238E27FC236}">
                <a16:creationId xmlns:a16="http://schemas.microsoft.com/office/drawing/2014/main" id="{35FE6238-E48E-4B82-A1B4-A107E087780D}"/>
              </a:ext>
            </a:extLst>
          </p:cNvPr>
          <p:cNvSpPr>
            <a:spLocks noGrp="1"/>
          </p:cNvSpPr>
          <p:nvPr>
            <p:ph idx="1"/>
          </p:nvPr>
        </p:nvSpPr>
        <p:spPr>
          <a:xfrm>
            <a:off x="1697049" y="1029534"/>
            <a:ext cx="10494952" cy="6124572"/>
          </a:xfrm>
        </p:spPr>
        <p:txBody>
          <a:bodyPr>
            <a:normAutofit fontScale="40000" lnSpcReduction="20000"/>
          </a:bodyPr>
          <a:lstStyle/>
          <a:p>
            <a:pPr marL="0" indent="0">
              <a:buNone/>
            </a:pPr>
            <a:endParaRPr lang="en-BE" dirty="0"/>
          </a:p>
          <a:p>
            <a:pPr>
              <a:spcAft>
                <a:spcPts val="600"/>
              </a:spcAft>
            </a:pPr>
            <a:r>
              <a:rPr lang="en-US" sz="5500" b="1" dirty="0"/>
              <a:t>Pillar I - New payment schemes </a:t>
            </a:r>
            <a:r>
              <a:rPr lang="en-US" sz="5500" dirty="0"/>
              <a:t>(voluntary for famers): </a:t>
            </a:r>
            <a:endParaRPr lang="en-BE" sz="5500" dirty="0"/>
          </a:p>
          <a:p>
            <a:pPr lvl="1">
              <a:spcAft>
                <a:spcPts val="600"/>
              </a:spcAft>
            </a:pPr>
            <a:r>
              <a:rPr lang="en-US" sz="4800" dirty="0"/>
              <a:t>Schemes for the climate and the environment or “</a:t>
            </a:r>
            <a:r>
              <a:rPr lang="en-US" sz="4800" b="1" dirty="0"/>
              <a:t>Eco-Schemes</a:t>
            </a:r>
            <a:r>
              <a:rPr lang="en-US" sz="4800" dirty="0"/>
              <a:t>”: rewards farmers that go beyond CAP’s minimum environmental requirements (organic farming is eligible); under Pillar I and 100% EU financed; voluntary for farmers and mandatory for Member States, but no ringfenced budget. </a:t>
            </a:r>
          </a:p>
          <a:p>
            <a:pPr lvl="1">
              <a:spcAft>
                <a:spcPts val="600"/>
              </a:spcAft>
            </a:pPr>
            <a:r>
              <a:rPr lang="en-US" sz="4800" dirty="0"/>
              <a:t>Complementary redistributive income support for sustainability (</a:t>
            </a:r>
            <a:r>
              <a:rPr lang="en-US" sz="4800" b="1" dirty="0"/>
              <a:t>small farms</a:t>
            </a:r>
            <a:r>
              <a:rPr lang="en-US" sz="4800" dirty="0"/>
              <a:t>): Annual direct payments reduced after € 60.000, capped at 100.000 (with by exemptions); money used to top up small farms;</a:t>
            </a:r>
          </a:p>
          <a:p>
            <a:pPr lvl="1">
              <a:spcAft>
                <a:spcPts val="600"/>
              </a:spcAft>
            </a:pPr>
            <a:r>
              <a:rPr lang="en-US" sz="4800" dirty="0"/>
              <a:t>Complementary income support for </a:t>
            </a:r>
            <a:r>
              <a:rPr lang="en-US" sz="4800" b="1" dirty="0"/>
              <a:t>young farmers</a:t>
            </a:r>
            <a:r>
              <a:rPr lang="en-US" sz="4800" dirty="0"/>
              <a:t>: Countries to dedicate minimum 2% of direct payments to young farmers objective, support decoupled; young famers must be under 40 years; </a:t>
            </a:r>
          </a:p>
          <a:p>
            <a:pPr lvl="1">
              <a:spcAft>
                <a:spcPts val="600"/>
              </a:spcAft>
            </a:pPr>
            <a:r>
              <a:rPr lang="en-US" sz="4800" b="1" dirty="0"/>
              <a:t>Coupled payments </a:t>
            </a:r>
            <a:r>
              <a:rPr lang="en-US" sz="4800" dirty="0"/>
              <a:t>for specific sectors allowed with maximum 10%.</a:t>
            </a:r>
            <a:endParaRPr lang="en-BE" sz="4800" dirty="0"/>
          </a:p>
          <a:p>
            <a:pPr>
              <a:spcAft>
                <a:spcPts val="600"/>
              </a:spcAft>
            </a:pPr>
            <a:r>
              <a:rPr lang="en-US" sz="5500" b="1" dirty="0"/>
              <a:t>Pillar II - Rural development: </a:t>
            </a:r>
            <a:r>
              <a:rPr lang="en-US" sz="5500" dirty="0"/>
              <a:t>restructured under new result-oriented architecture, no longer lists agri. practices/systems (e.g. “measure 11” for OF):</a:t>
            </a:r>
          </a:p>
          <a:p>
            <a:pPr lvl="1">
              <a:spcAft>
                <a:spcPts val="600"/>
              </a:spcAft>
            </a:pPr>
            <a:r>
              <a:rPr lang="en-US" sz="5000" b="1" dirty="0"/>
              <a:t>Conversion and maintenance for </a:t>
            </a:r>
            <a:r>
              <a:rPr lang="en-US" sz="5000" b="1" dirty="0" err="1"/>
              <a:t>for</a:t>
            </a:r>
            <a:r>
              <a:rPr lang="en-US" sz="5000" b="1" dirty="0"/>
              <a:t> organic farming eligible</a:t>
            </a:r>
            <a:r>
              <a:rPr lang="en-US" sz="5000" dirty="0"/>
              <a:t> under “environment and climate commitments” with minimum 30% of Pillar 2 budget (without areas of natural constraint). </a:t>
            </a:r>
          </a:p>
          <a:p>
            <a:pPr lvl="1">
              <a:spcAft>
                <a:spcPts val="600"/>
              </a:spcAft>
            </a:pPr>
            <a:r>
              <a:rPr lang="en-US" sz="5000" b="1" dirty="0"/>
              <a:t>Risk management tools </a:t>
            </a:r>
            <a:r>
              <a:rPr lang="en-US" sz="5000" dirty="0"/>
              <a:t>(insurance): farm income risk; mandatory for MS; financed by RD</a:t>
            </a:r>
          </a:p>
        </p:txBody>
      </p:sp>
    </p:spTree>
    <p:extLst>
      <p:ext uri="{BB962C8B-B14F-4D97-AF65-F5344CB8AC3E}">
        <p14:creationId xmlns:p14="http://schemas.microsoft.com/office/powerpoint/2010/main" val="46569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5299" y="457198"/>
            <a:ext cx="8587563" cy="609601"/>
          </a:xfrm>
        </p:spPr>
        <p:txBody>
          <a:bodyPr>
            <a:normAutofit fontScale="90000"/>
          </a:bodyPr>
          <a:lstStyle/>
          <a:p>
            <a:r>
              <a:rPr lang="en-US" dirty="0">
                <a:solidFill>
                  <a:srgbClr val="044524"/>
                </a:solidFill>
              </a:rPr>
              <a:t>2. CAP revision process and IFOAM EU policy work</a:t>
            </a:r>
            <a:endParaRPr lang="en-GB" dirty="0">
              <a:solidFill>
                <a:srgbClr val="044524"/>
              </a:solidFill>
            </a:endParaRPr>
          </a:p>
        </p:txBody>
      </p:sp>
      <p:sp>
        <p:nvSpPr>
          <p:cNvPr id="3" name="Content Placeholder 2"/>
          <p:cNvSpPr>
            <a:spLocks noGrp="1"/>
          </p:cNvSpPr>
          <p:nvPr>
            <p:ph idx="1"/>
          </p:nvPr>
        </p:nvSpPr>
        <p:spPr>
          <a:xfrm>
            <a:off x="2064342" y="1295402"/>
            <a:ext cx="8889476" cy="5105400"/>
          </a:xfrm>
        </p:spPr>
        <p:txBody>
          <a:bodyPr>
            <a:normAutofit/>
          </a:bodyPr>
          <a:lstStyle/>
          <a:p>
            <a:endParaRPr lang="en-GB" dirty="0"/>
          </a:p>
        </p:txBody>
      </p:sp>
    </p:spTree>
    <p:extLst>
      <p:ext uri="{BB962C8B-B14F-4D97-AF65-F5344CB8AC3E}">
        <p14:creationId xmlns:p14="http://schemas.microsoft.com/office/powerpoint/2010/main" val="3344099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03D2-E76A-41D1-9831-6B10318F2694}"/>
              </a:ext>
            </a:extLst>
          </p:cNvPr>
          <p:cNvSpPr>
            <a:spLocks noGrp="1"/>
          </p:cNvSpPr>
          <p:nvPr>
            <p:ph type="title"/>
          </p:nvPr>
        </p:nvSpPr>
        <p:spPr>
          <a:xfrm>
            <a:off x="1828800" y="264121"/>
            <a:ext cx="9994392" cy="942887"/>
          </a:xfrm>
        </p:spPr>
        <p:txBody>
          <a:bodyPr>
            <a:normAutofit/>
          </a:bodyPr>
          <a:lstStyle/>
          <a:p>
            <a:r>
              <a:rPr lang="en-US" dirty="0"/>
              <a:t>Timeline IFOAM EU activities on CAP</a:t>
            </a:r>
            <a:endParaRPr lang="en-BE" dirty="0"/>
          </a:p>
        </p:txBody>
      </p:sp>
      <p:sp>
        <p:nvSpPr>
          <p:cNvPr id="3" name="Content Placeholder 2">
            <a:extLst>
              <a:ext uri="{FF2B5EF4-FFF2-40B4-BE49-F238E27FC236}">
                <a16:creationId xmlns:a16="http://schemas.microsoft.com/office/drawing/2014/main" id="{6E52DEDA-51F1-4A59-81C5-5D75B48D6C6A}"/>
              </a:ext>
            </a:extLst>
          </p:cNvPr>
          <p:cNvSpPr>
            <a:spLocks noGrp="1"/>
          </p:cNvSpPr>
          <p:nvPr>
            <p:ph idx="1"/>
          </p:nvPr>
        </p:nvSpPr>
        <p:spPr/>
        <p:txBody>
          <a:bodyPr/>
          <a:lstStyle/>
          <a:p>
            <a:endParaRPr lang="en-BE" dirty="0"/>
          </a:p>
        </p:txBody>
      </p:sp>
      <p:graphicFrame>
        <p:nvGraphicFramePr>
          <p:cNvPr id="4" name="Table 3">
            <a:extLst>
              <a:ext uri="{FF2B5EF4-FFF2-40B4-BE49-F238E27FC236}">
                <a16:creationId xmlns:a16="http://schemas.microsoft.com/office/drawing/2014/main" id="{D0FC5CD8-4FD0-4A81-A11E-34188628AA87}"/>
              </a:ext>
            </a:extLst>
          </p:cNvPr>
          <p:cNvGraphicFramePr>
            <a:graphicFrameLocks noGrp="1"/>
          </p:cNvGraphicFramePr>
          <p:nvPr>
            <p:extLst>
              <p:ext uri="{D42A27DB-BD31-4B8C-83A1-F6EECF244321}">
                <p14:modId xmlns:p14="http://schemas.microsoft.com/office/powerpoint/2010/main" val="413321332"/>
              </p:ext>
            </p:extLst>
          </p:nvPr>
        </p:nvGraphicFramePr>
        <p:xfrm>
          <a:off x="1940397" y="955080"/>
          <a:ext cx="8804981" cy="5076000"/>
        </p:xfrm>
        <a:graphic>
          <a:graphicData uri="http://schemas.openxmlformats.org/drawingml/2006/table">
            <a:tbl>
              <a:tblPr firstRow="1" bandRow="1">
                <a:tableStyleId>{F5AB1C69-6EDB-4FF4-983F-18BD219EF322}</a:tableStyleId>
              </a:tblPr>
              <a:tblGrid>
                <a:gridCol w="6136805">
                  <a:extLst>
                    <a:ext uri="{9D8B030D-6E8A-4147-A177-3AD203B41FA5}">
                      <a16:colId xmlns:a16="http://schemas.microsoft.com/office/drawing/2014/main" val="1844067100"/>
                    </a:ext>
                  </a:extLst>
                </a:gridCol>
                <a:gridCol w="2668176">
                  <a:extLst>
                    <a:ext uri="{9D8B030D-6E8A-4147-A177-3AD203B41FA5}">
                      <a16:colId xmlns:a16="http://schemas.microsoft.com/office/drawing/2014/main" val="853940981"/>
                    </a:ext>
                  </a:extLst>
                </a:gridCol>
              </a:tblGrid>
              <a:tr h="338400">
                <a:tc>
                  <a:txBody>
                    <a:bodyPr/>
                    <a:lstStyle/>
                    <a:p>
                      <a:r>
                        <a:rPr lang="en-GB" sz="1500" dirty="0"/>
                        <a:t>IFOAM EU Activity</a:t>
                      </a:r>
                      <a:endParaRPr lang="en-BE" sz="1500" dirty="0"/>
                    </a:p>
                  </a:txBody>
                  <a:tcPr/>
                </a:tc>
                <a:tc>
                  <a:txBody>
                    <a:bodyPr/>
                    <a:lstStyle/>
                    <a:p>
                      <a:r>
                        <a:rPr lang="en-GB" sz="1500" dirty="0"/>
                        <a:t>Date</a:t>
                      </a:r>
                      <a:endParaRPr lang="en-BE" sz="1500" dirty="0"/>
                    </a:p>
                  </a:txBody>
                  <a:tcPr/>
                </a:tc>
                <a:extLst>
                  <a:ext uri="{0D108BD9-81ED-4DB2-BD59-A6C34878D82A}">
                    <a16:rowId xmlns:a16="http://schemas.microsoft.com/office/drawing/2014/main" val="2074107192"/>
                  </a:ext>
                </a:extLst>
              </a:tr>
              <a:tr h="338400">
                <a:tc>
                  <a:txBody>
                    <a:bodyPr/>
                    <a:lstStyle/>
                    <a:p>
                      <a:pPr marL="285750" indent="-285750">
                        <a:buFont typeface="Wingdings" panose="05000000000000000000" pitchFamily="2" charset="2"/>
                        <a:buChar char="ü"/>
                      </a:pPr>
                      <a:r>
                        <a:rPr lang="en-IE" sz="1500" dirty="0"/>
                        <a:t>IFOAM EU Vision for public goods &amp; letter to EU Institutions </a:t>
                      </a:r>
                      <a:endParaRPr lang="en-BE" sz="1500" dirty="0"/>
                    </a:p>
                  </a:txBody>
                  <a:tcPr/>
                </a:tc>
                <a:tc>
                  <a:txBody>
                    <a:bodyPr/>
                    <a:lstStyle/>
                    <a:p>
                      <a:pPr marL="0" indent="0" algn="just">
                        <a:buFont typeface="Wingdings" panose="05000000000000000000" pitchFamily="2" charset="2"/>
                        <a:buNone/>
                      </a:pPr>
                      <a:r>
                        <a:rPr lang="en-IE" sz="1500" dirty="0"/>
                        <a:t>Jan 2017</a:t>
                      </a:r>
                    </a:p>
                  </a:txBody>
                  <a:tcPr/>
                </a:tc>
                <a:extLst>
                  <a:ext uri="{0D108BD9-81ED-4DB2-BD59-A6C34878D82A}">
                    <a16:rowId xmlns:a16="http://schemas.microsoft.com/office/drawing/2014/main" val="525078377"/>
                  </a:ext>
                </a:extLst>
              </a:tr>
              <a:tr h="338400">
                <a:tc>
                  <a:txBody>
                    <a:bodyPr/>
                    <a:lstStyle/>
                    <a:p>
                      <a:pPr marL="285750" lvl="0" indent="-285750">
                        <a:buFont typeface="Wingdings" panose="05000000000000000000" pitchFamily="2" charset="2"/>
                        <a:buChar char="ü"/>
                      </a:pPr>
                      <a:r>
                        <a:rPr lang="en-IE" sz="1500" dirty="0"/>
                        <a:t>Seminar with Permanent Representations </a:t>
                      </a:r>
                    </a:p>
                  </a:txBody>
                  <a:tcPr/>
                </a:tc>
                <a:tc>
                  <a:txBody>
                    <a:bodyPr/>
                    <a:lstStyle/>
                    <a:p>
                      <a:pPr lvl="0">
                        <a:buFont typeface="Wingdings" panose="05000000000000000000" pitchFamily="2" charset="2"/>
                        <a:buNone/>
                      </a:pPr>
                      <a:r>
                        <a:rPr lang="en-GB" sz="1500" dirty="0"/>
                        <a:t>May 2017</a:t>
                      </a:r>
                    </a:p>
                  </a:txBody>
                  <a:tcPr/>
                </a:tc>
                <a:extLst>
                  <a:ext uri="{0D108BD9-81ED-4DB2-BD59-A6C34878D82A}">
                    <a16:rowId xmlns:a16="http://schemas.microsoft.com/office/drawing/2014/main" val="3744975701"/>
                  </a:ext>
                </a:extLst>
              </a:tr>
              <a:tr h="338400">
                <a:tc>
                  <a:txBody>
                    <a:bodyPr/>
                    <a:lstStyle/>
                    <a:p>
                      <a:pPr marL="285750" lvl="0" indent="-285750">
                        <a:buFont typeface="Wingdings" panose="05000000000000000000" pitchFamily="2" charset="2"/>
                        <a:buChar char="ü"/>
                      </a:pPr>
                      <a:r>
                        <a:rPr lang="en-IE" sz="1500" dirty="0"/>
                        <a:t>Response to CAP public consultation</a:t>
                      </a:r>
                    </a:p>
                  </a:txBody>
                  <a:tcPr/>
                </a:tc>
                <a:tc>
                  <a:txBody>
                    <a:bodyPr/>
                    <a:lstStyle/>
                    <a:p>
                      <a:pPr lvl="0">
                        <a:buFont typeface="Wingdings" panose="05000000000000000000" pitchFamily="2" charset="2"/>
                        <a:buNone/>
                      </a:pPr>
                      <a:r>
                        <a:rPr lang="en-GB" sz="1500" dirty="0"/>
                        <a:t>May 2017</a:t>
                      </a:r>
                    </a:p>
                  </a:txBody>
                  <a:tcPr/>
                </a:tc>
                <a:extLst>
                  <a:ext uri="{0D108BD9-81ED-4DB2-BD59-A6C34878D82A}">
                    <a16:rowId xmlns:a16="http://schemas.microsoft.com/office/drawing/2014/main" val="1774595396"/>
                  </a:ext>
                </a:extLst>
              </a:tr>
              <a:tr h="338400">
                <a:tc>
                  <a:txBody>
                    <a:bodyPr/>
                    <a:lstStyle/>
                    <a:p>
                      <a:pPr marL="285750" indent="-285750">
                        <a:buFont typeface="Wingdings" panose="05000000000000000000" pitchFamily="2" charset="2"/>
                        <a:buChar char="ü"/>
                      </a:pPr>
                      <a:r>
                        <a:rPr lang="en-IE" sz="1500" dirty="0"/>
                        <a:t>Open Letter to COM in response leaked Communication </a:t>
                      </a:r>
                      <a:endParaRPr lang="en-BE"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November 2017</a:t>
                      </a:r>
                    </a:p>
                  </a:txBody>
                  <a:tcPr/>
                </a:tc>
                <a:extLst>
                  <a:ext uri="{0D108BD9-81ED-4DB2-BD59-A6C34878D82A}">
                    <a16:rowId xmlns:a16="http://schemas.microsoft.com/office/drawing/2014/main" val="1043570347"/>
                  </a:ext>
                </a:extLst>
              </a:tr>
              <a:tr h="338400">
                <a:tc>
                  <a:txBody>
                    <a:bodyPr/>
                    <a:lstStyle/>
                    <a:p>
                      <a:pPr marL="285750" indent="-285750">
                        <a:buFont typeface="Wingdings" panose="05000000000000000000" pitchFamily="2" charset="2"/>
                        <a:buChar char="ü"/>
                      </a:pPr>
                      <a:r>
                        <a:rPr lang="en-US" sz="1500" dirty="0"/>
                        <a:t>Open Letter to Council President on post-2020 MFF (budget)</a:t>
                      </a:r>
                      <a:endParaRPr lang="en-BE"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February 2018</a:t>
                      </a:r>
                    </a:p>
                  </a:txBody>
                  <a:tcPr/>
                </a:tc>
                <a:extLst>
                  <a:ext uri="{0D108BD9-81ED-4DB2-BD59-A6C34878D82A}">
                    <a16:rowId xmlns:a16="http://schemas.microsoft.com/office/drawing/2014/main" val="2427384582"/>
                  </a:ext>
                </a:extLst>
              </a:tr>
              <a:tr h="338400">
                <a:tc>
                  <a:txBody>
                    <a:bodyPr/>
                    <a:lstStyle/>
                    <a:p>
                      <a:pPr marL="285750" indent="-285750">
                        <a:buFont typeface="Wingdings" panose="05000000000000000000" pitchFamily="2" charset="2"/>
                        <a:buChar char="ü"/>
                      </a:pPr>
                      <a:r>
                        <a:rPr lang="en-IE" sz="1500" dirty="0" err="1"/>
                        <a:t>FiBL</a:t>
                      </a:r>
                      <a:r>
                        <a:rPr lang="en-IE" sz="1500" dirty="0"/>
                        <a:t> Report on new CAP payment model (before CAP proposal)</a:t>
                      </a:r>
                      <a:endParaRPr lang="en-BE"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April 2018</a:t>
                      </a:r>
                      <a:endParaRPr lang="x-none" sz="1500" dirty="0"/>
                    </a:p>
                  </a:txBody>
                  <a:tcPr/>
                </a:tc>
                <a:extLst>
                  <a:ext uri="{0D108BD9-81ED-4DB2-BD59-A6C34878D82A}">
                    <a16:rowId xmlns:a16="http://schemas.microsoft.com/office/drawing/2014/main" val="3602319280"/>
                  </a:ext>
                </a:extLst>
              </a:tr>
              <a:tr h="338400">
                <a:tc>
                  <a:txBody>
                    <a:bodyPr/>
                    <a:lstStyle/>
                    <a:p>
                      <a:pPr marL="285750" indent="-285750">
                        <a:buFont typeface="Wingdings" panose="05000000000000000000" pitchFamily="2" charset="2"/>
                        <a:buChar char="ü"/>
                      </a:pPr>
                      <a:r>
                        <a:rPr lang="en-GB" sz="1500" dirty="0"/>
                        <a:t>European Parliament “</a:t>
                      </a:r>
                      <a:r>
                        <a:rPr lang="en-GB" sz="1500" dirty="0" err="1"/>
                        <a:t>Dorfmann</a:t>
                      </a:r>
                      <a:r>
                        <a:rPr lang="en-GB" sz="1500" dirty="0"/>
                        <a:t>” INI Report: meetings and AMs</a:t>
                      </a:r>
                      <a:endParaRPr lang="en-BE" sz="1500" dirty="0"/>
                    </a:p>
                  </a:txBody>
                  <a:tcPr/>
                </a:tc>
                <a:tc>
                  <a:txBody>
                    <a:bodyPr/>
                    <a:lstStyle/>
                    <a:p>
                      <a:pPr lvl="0"/>
                      <a:r>
                        <a:rPr lang="en-GB" sz="1500" dirty="0"/>
                        <a:t>March-May 2018</a:t>
                      </a:r>
                      <a:endParaRPr lang="x-none" sz="1500" dirty="0"/>
                    </a:p>
                  </a:txBody>
                  <a:tcPr/>
                </a:tc>
                <a:extLst>
                  <a:ext uri="{0D108BD9-81ED-4DB2-BD59-A6C34878D82A}">
                    <a16:rowId xmlns:a16="http://schemas.microsoft.com/office/drawing/2014/main" val="332013984"/>
                  </a:ext>
                </a:extLst>
              </a:tr>
              <a:tr h="338400">
                <a:tc>
                  <a:txBody>
                    <a:bodyPr/>
                    <a:lstStyle/>
                    <a:p>
                      <a:pPr marL="285750" indent="-285750">
                        <a:buFont typeface="Wingdings" panose="05000000000000000000" pitchFamily="2" charset="2"/>
                        <a:buChar char="ü"/>
                      </a:pPr>
                      <a:r>
                        <a:rPr lang="en-US" sz="1500" dirty="0"/>
                        <a:t>12EOC CAP high-level panel and workshop</a:t>
                      </a:r>
                      <a:endParaRPr lang="en-BE" sz="1500" dirty="0"/>
                    </a:p>
                  </a:txBody>
                  <a:tcPr/>
                </a:tc>
                <a:tc>
                  <a:txBody>
                    <a:bodyPr/>
                    <a:lstStyle/>
                    <a:p>
                      <a:pPr lvl="0"/>
                      <a:r>
                        <a:rPr lang="en-US" sz="1500" dirty="0"/>
                        <a:t>September</a:t>
                      </a:r>
                      <a:endParaRPr lang="x-none" sz="1500" dirty="0"/>
                    </a:p>
                  </a:txBody>
                  <a:tcPr/>
                </a:tc>
                <a:extLst>
                  <a:ext uri="{0D108BD9-81ED-4DB2-BD59-A6C34878D82A}">
                    <a16:rowId xmlns:a16="http://schemas.microsoft.com/office/drawing/2014/main" val="1811942249"/>
                  </a:ext>
                </a:extLst>
              </a:tr>
              <a:tr h="338400">
                <a:tc>
                  <a:txBody>
                    <a:bodyPr/>
                    <a:lstStyle/>
                    <a:p>
                      <a:pPr marL="285750" indent="-285750">
                        <a:buFont typeface="Wingdings" panose="05000000000000000000" pitchFamily="2" charset="2"/>
                        <a:buChar char="ü"/>
                      </a:pPr>
                      <a:r>
                        <a:rPr lang="en-US" sz="1500" dirty="0"/>
                        <a:t>IFOAM EU CAP position</a:t>
                      </a:r>
                      <a:endParaRPr lang="en-BE" sz="1500" dirty="0"/>
                    </a:p>
                  </a:txBody>
                  <a:tcPr/>
                </a:tc>
                <a:tc>
                  <a:txBody>
                    <a:bodyPr/>
                    <a:lstStyle/>
                    <a:p>
                      <a:pPr lvl="0"/>
                      <a:r>
                        <a:rPr lang="en-US" sz="1500" dirty="0"/>
                        <a:t>Early October 2018</a:t>
                      </a:r>
                      <a:endParaRPr lang="x-none" sz="1500" dirty="0"/>
                    </a:p>
                  </a:txBody>
                  <a:tcPr/>
                </a:tc>
                <a:extLst>
                  <a:ext uri="{0D108BD9-81ED-4DB2-BD59-A6C34878D82A}">
                    <a16:rowId xmlns:a16="http://schemas.microsoft.com/office/drawing/2014/main" val="457674550"/>
                  </a:ext>
                </a:extLst>
              </a:tr>
              <a:tr h="338400">
                <a:tc>
                  <a:txBody>
                    <a:bodyPr/>
                    <a:lstStyle/>
                    <a:p>
                      <a:pPr marL="285750" indent="-285750">
                        <a:buFont typeface="Wingdings" panose="05000000000000000000" pitchFamily="2" charset="2"/>
                        <a:buChar char="ü"/>
                      </a:pPr>
                      <a:r>
                        <a:rPr lang="en-US" sz="1500" dirty="0"/>
                        <a:t>European Parliament event on CAP</a:t>
                      </a:r>
                      <a:endParaRPr lang="en-BE" sz="1500" dirty="0"/>
                    </a:p>
                  </a:txBody>
                  <a:tcPr/>
                </a:tc>
                <a:tc>
                  <a:txBody>
                    <a:bodyPr/>
                    <a:lstStyle/>
                    <a:p>
                      <a:pPr lvl="0"/>
                      <a:r>
                        <a:rPr lang="en-US" sz="1500" dirty="0"/>
                        <a:t>10 October 2018</a:t>
                      </a:r>
                      <a:endParaRPr lang="x-none" sz="1500" dirty="0"/>
                    </a:p>
                  </a:txBody>
                  <a:tcPr/>
                </a:tc>
                <a:extLst>
                  <a:ext uri="{0D108BD9-81ED-4DB2-BD59-A6C34878D82A}">
                    <a16:rowId xmlns:a16="http://schemas.microsoft.com/office/drawing/2014/main" val="3154077681"/>
                  </a:ext>
                </a:extLst>
              </a:tr>
              <a:tr h="338400">
                <a:tc>
                  <a:txBody>
                    <a:bodyPr/>
                    <a:lstStyle/>
                    <a:p>
                      <a:pPr marL="285750" indent="-285750">
                        <a:buFont typeface="Wingdings" panose="05000000000000000000" pitchFamily="2" charset="2"/>
                        <a:buChar char="q"/>
                      </a:pPr>
                      <a:r>
                        <a:rPr lang="en-GB" sz="1500" dirty="0"/>
                        <a:t>Meeting MEPs and Council on amendment recommendations </a:t>
                      </a:r>
                      <a:endParaRPr lang="en-BE" sz="1500" dirty="0"/>
                    </a:p>
                  </a:txBody>
                  <a:tcPr/>
                </a:tc>
                <a:tc>
                  <a:txBody>
                    <a:bodyPr/>
                    <a:lstStyle/>
                    <a:p>
                      <a:pPr lvl="0"/>
                      <a:r>
                        <a:rPr lang="en-IE" sz="1500" dirty="0"/>
                        <a:t>October 2018 - early 2019</a:t>
                      </a:r>
                      <a:endParaRPr lang="x-none" sz="1500" dirty="0"/>
                    </a:p>
                  </a:txBody>
                  <a:tcPr/>
                </a:tc>
                <a:extLst>
                  <a:ext uri="{0D108BD9-81ED-4DB2-BD59-A6C34878D82A}">
                    <a16:rowId xmlns:a16="http://schemas.microsoft.com/office/drawing/2014/main" val="2350390921"/>
                  </a:ext>
                </a:extLst>
              </a:tr>
              <a:tr h="338400">
                <a:tc>
                  <a:txBody>
                    <a:bodyPr/>
                    <a:lstStyle/>
                    <a:p>
                      <a:pPr marL="285750" indent="-285750">
                        <a:buFont typeface="Wingdings" panose="05000000000000000000" pitchFamily="2" charset="2"/>
                        <a:buChar char="q"/>
                      </a:pPr>
                      <a:r>
                        <a:rPr lang="en-US" sz="1500" dirty="0"/>
                        <a:t>IFOAM study on CAP with </a:t>
                      </a:r>
                      <a:r>
                        <a:rPr lang="en-US" sz="1500" dirty="0" err="1"/>
                        <a:t>FiBL</a:t>
                      </a:r>
                      <a:r>
                        <a:rPr lang="en-US" sz="1500" dirty="0"/>
                        <a:t> and IEEP, including 2 expert workshops</a:t>
                      </a:r>
                      <a:endParaRPr lang="en-BE" sz="1500" dirty="0"/>
                    </a:p>
                  </a:txBody>
                  <a:tcPr/>
                </a:tc>
                <a:tc>
                  <a:txBody>
                    <a:bodyPr/>
                    <a:lstStyle/>
                    <a:p>
                      <a:pPr lvl="0"/>
                      <a:r>
                        <a:rPr lang="en-US" sz="1500" dirty="0"/>
                        <a:t>September 2018 - May 2019</a:t>
                      </a:r>
                      <a:endParaRPr lang="x-none" sz="1500" dirty="0"/>
                    </a:p>
                  </a:txBody>
                  <a:tcPr/>
                </a:tc>
                <a:extLst>
                  <a:ext uri="{0D108BD9-81ED-4DB2-BD59-A6C34878D82A}">
                    <a16:rowId xmlns:a16="http://schemas.microsoft.com/office/drawing/2014/main" val="2905791334"/>
                  </a:ext>
                </a:extLst>
              </a:tr>
              <a:tr h="338400">
                <a:tc>
                  <a:txBody>
                    <a:bodyPr/>
                    <a:lstStyle/>
                    <a:p>
                      <a:pPr marL="285750" indent="-285750">
                        <a:buFont typeface="Wingdings" panose="05000000000000000000" pitchFamily="2" charset="2"/>
                        <a:buChar char="q"/>
                      </a:pPr>
                      <a:r>
                        <a:rPr lang="en-US" sz="1500" dirty="0" err="1"/>
                        <a:t>Biofach</a:t>
                      </a:r>
                      <a:r>
                        <a:rPr lang="en-US" sz="1500" dirty="0"/>
                        <a:t> CAP session</a:t>
                      </a:r>
                      <a:endParaRPr lang="en-BE" sz="1500" dirty="0"/>
                    </a:p>
                  </a:txBody>
                  <a:tcPr/>
                </a:tc>
                <a:tc>
                  <a:txBody>
                    <a:bodyPr/>
                    <a:lstStyle/>
                    <a:p>
                      <a:pPr lvl="0"/>
                      <a:r>
                        <a:rPr lang="en-US" sz="1500" dirty="0"/>
                        <a:t>13-15 February 2019</a:t>
                      </a:r>
                      <a:endParaRPr lang="x-none" sz="1500" dirty="0"/>
                    </a:p>
                  </a:txBody>
                  <a:tcPr/>
                </a:tc>
                <a:extLst>
                  <a:ext uri="{0D108BD9-81ED-4DB2-BD59-A6C34878D82A}">
                    <a16:rowId xmlns:a16="http://schemas.microsoft.com/office/drawing/2014/main" val="64942879"/>
                  </a:ext>
                </a:extLst>
              </a:tr>
              <a:tr h="338400">
                <a:tc>
                  <a:txBody>
                    <a:bodyPr/>
                    <a:lstStyle/>
                    <a:p>
                      <a:pPr marL="285750" indent="-285750">
                        <a:buFont typeface="Wingdings" panose="05000000000000000000" pitchFamily="2" charset="2"/>
                        <a:buChar char="q"/>
                      </a:pPr>
                      <a:r>
                        <a:rPr lang="en-GB" sz="1500" dirty="0"/>
                        <a:t>Collaboration with NGOs and other stakeholders</a:t>
                      </a:r>
                      <a:endParaRPr lang="en-BE" sz="1500" dirty="0"/>
                    </a:p>
                  </a:txBody>
                  <a:tcPr/>
                </a:tc>
                <a:tc>
                  <a:txBody>
                    <a:bodyPr/>
                    <a:lstStyle/>
                    <a:p>
                      <a:pPr lvl="0"/>
                      <a:r>
                        <a:rPr lang="en-GB" sz="1500" dirty="0"/>
                        <a:t>Ongoing</a:t>
                      </a:r>
                      <a:endParaRPr lang="x-none" sz="1500" dirty="0"/>
                    </a:p>
                  </a:txBody>
                  <a:tcPr/>
                </a:tc>
                <a:extLst>
                  <a:ext uri="{0D108BD9-81ED-4DB2-BD59-A6C34878D82A}">
                    <a16:rowId xmlns:a16="http://schemas.microsoft.com/office/drawing/2014/main" val="2278249348"/>
                  </a:ext>
                </a:extLst>
              </a:tr>
            </a:tbl>
          </a:graphicData>
        </a:graphic>
      </p:graphicFrame>
    </p:spTree>
    <p:extLst>
      <p:ext uri="{BB962C8B-B14F-4D97-AF65-F5344CB8AC3E}">
        <p14:creationId xmlns:p14="http://schemas.microsoft.com/office/powerpoint/2010/main" val="248682805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17C715F5B2B440A4A48A9071F0AB03" ma:contentTypeVersion="5" ma:contentTypeDescription="Create a new document." ma:contentTypeScope="" ma:versionID="94fa8b0f9bda6f28c070b93e850afcd9">
  <xsd:schema xmlns:xsd="http://www.w3.org/2001/XMLSchema" xmlns:xs="http://www.w3.org/2001/XMLSchema" xmlns:p="http://schemas.microsoft.com/office/2006/metadata/properties" xmlns:ns2="cd9ad70b-17fb-4b7c-896b-9919d531d78a" xmlns:ns3="bfc40239-ba86-4dc9-af7c-150710d54140" targetNamespace="http://schemas.microsoft.com/office/2006/metadata/properties" ma:root="true" ma:fieldsID="a0b46dcff38c5dcb9bf2f7be8280da8c" ns2:_="" ns3:_="">
    <xsd:import namespace="cd9ad70b-17fb-4b7c-896b-9919d531d78a"/>
    <xsd:import namespace="bfc40239-ba86-4dc9-af7c-150710d54140"/>
    <xsd:element name="properties">
      <xsd:complexType>
        <xsd:sequence>
          <xsd:element name="documentManagement">
            <xsd:complexType>
              <xsd:all>
                <xsd:element ref="ns2:Meeting_x0020_date"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9ad70b-17fb-4b7c-896b-9919d531d78a" elementFormDefault="qualified">
    <xsd:import namespace="http://schemas.microsoft.com/office/2006/documentManagement/types"/>
    <xsd:import namespace="http://schemas.microsoft.com/office/infopath/2007/PartnerControls"/>
    <xsd:element name="Meeting_x0020_date" ma:index="8" nillable="true" ma:displayName="Meeting date" ma:format="DateOnly" ma:internalName="Meeting_x0020_date">
      <xsd:simpleType>
        <xsd:restriction base="dms:DateTime"/>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c40239-ba86-4dc9-af7c-150710d5414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eting_x0020_date xmlns="cd9ad70b-17fb-4b7c-896b-9919d531d78a" xsi:nil="true"/>
  </documentManagement>
</p:properties>
</file>

<file path=customXml/itemProps1.xml><?xml version="1.0" encoding="utf-8"?>
<ds:datastoreItem xmlns:ds="http://schemas.openxmlformats.org/officeDocument/2006/customXml" ds:itemID="{6516138E-48D4-4AE3-8251-2DEB29EBC820}"/>
</file>

<file path=customXml/itemProps2.xml><?xml version="1.0" encoding="utf-8"?>
<ds:datastoreItem xmlns:ds="http://schemas.openxmlformats.org/officeDocument/2006/customXml" ds:itemID="{FAC0DF90-C5E4-40A7-AD1B-78B46E146356}"/>
</file>

<file path=customXml/itemProps3.xml><?xml version="1.0" encoding="utf-8"?>
<ds:datastoreItem xmlns:ds="http://schemas.openxmlformats.org/officeDocument/2006/customXml" ds:itemID="{00935739-38BB-4B86-BDD6-F9AB290DCBD9}"/>
</file>

<file path=docProps/app.xml><?xml version="1.0" encoding="utf-8"?>
<Properties xmlns="http://schemas.openxmlformats.org/officeDocument/2006/extended-properties" xmlns:vt="http://schemas.openxmlformats.org/officeDocument/2006/docPropsVTypes">
  <TotalTime>1071</TotalTime>
  <Words>3190</Words>
  <Application>Microsoft Office PowerPoint</Application>
  <PresentationFormat>Widescreen</PresentationFormat>
  <Paragraphs>245</Paragraphs>
  <Slides>35</Slides>
  <Notes>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35</vt:i4>
      </vt:variant>
    </vt:vector>
  </HeadingPairs>
  <TitlesOfParts>
    <vt:vector size="45" baseType="lpstr">
      <vt:lpstr>Microsoft YaHei</vt:lpstr>
      <vt:lpstr>Arial</vt:lpstr>
      <vt:lpstr>Calibri</vt:lpstr>
      <vt:lpstr>Calibri Light</vt:lpstr>
      <vt:lpstr>Times</vt:lpstr>
      <vt:lpstr>Times New Roman</vt:lpstr>
      <vt:lpstr>Wingdings</vt:lpstr>
      <vt:lpstr>1_Office Theme</vt:lpstr>
      <vt:lpstr>Office Theme</vt:lpstr>
      <vt:lpstr>2_Office Theme</vt:lpstr>
      <vt:lpstr>Main aspects of the CAP proposal, IFOAM EU advocacy work and discussion on amendment proposals  IFOAM EU Farmers group meeting 14th of November 2018 Logrono, Spain  Nicolas de la Vega Policy Officer, IFOAM EU      </vt:lpstr>
      <vt:lpstr>Content of Presentation</vt:lpstr>
      <vt:lpstr>1. CAP post-2020 revisions: Short introduction on what is new </vt:lpstr>
      <vt:lpstr>Proposals for a post-2020 CAP</vt:lpstr>
      <vt:lpstr>Comparing current green architecture and proposal</vt:lpstr>
      <vt:lpstr>Proposed CAP Common objectives (top) and process to set National CAP Strategic Plans (below):</vt:lpstr>
      <vt:lpstr>Key features of reform related to organic farming</vt:lpstr>
      <vt:lpstr>2. CAP revision process and IFOAM EU policy work</vt:lpstr>
      <vt:lpstr>Timeline IFOAM EU activities on CAP</vt:lpstr>
      <vt:lpstr>Timeline of milestones for CAP revision</vt:lpstr>
      <vt:lpstr>PowerPoint Presentation</vt:lpstr>
      <vt:lpstr>PowerPoint Presentation</vt:lpstr>
      <vt:lpstr>PowerPoint Presentation</vt:lpstr>
      <vt:lpstr>3. IFOAM EU’s position on CAP: Discussion on key amendments    </vt:lpstr>
      <vt:lpstr>IFOAM EU CAP position papers</vt:lpstr>
      <vt:lpstr>CAP Amendments - Objectives</vt:lpstr>
      <vt:lpstr>CAP Amendments - Eco-schemes 1/2</vt:lpstr>
      <vt:lpstr>CAP Amendments - Eco-schemes 2/2</vt:lpstr>
      <vt:lpstr>CAP Amendments – Budget for climate and environment</vt:lpstr>
      <vt:lpstr>CAP Amendments – Budget for organic</vt:lpstr>
      <vt:lpstr>CAP Amendments – No backsliding to include organic</vt:lpstr>
      <vt:lpstr>CAP Amendments – Specific recital on Organic </vt:lpstr>
      <vt:lpstr>CAP Amendments – RD also to be used as incentive</vt:lpstr>
      <vt:lpstr>CAP Amendments – Risk management to be limited</vt:lpstr>
      <vt:lpstr>Still developing amendments </vt:lpstr>
      <vt:lpstr>Thank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 presentation</dc:title>
  <dc:creator>Nicolas de la Vega</dc:creator>
  <cp:lastModifiedBy>Nicolas de la Vega</cp:lastModifiedBy>
  <cp:revision>39</cp:revision>
  <cp:lastPrinted>2018-11-05T11:28:53Z</cp:lastPrinted>
  <dcterms:created xsi:type="dcterms:W3CDTF">2018-11-05T11:00:08Z</dcterms:created>
  <dcterms:modified xsi:type="dcterms:W3CDTF">2018-11-13T22:59:02Z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0x010100E417C715F5B2B440A4A48A9071F0AB03</vt:lpwstr>
  </property>
</Properties>
</file>