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9" r:id="rId7"/>
    <p:sldId id="257"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Zástupný symbol pro datum 3"/>
          <p:cNvSpPr>
            <a:spLocks noGrp="1"/>
          </p:cNvSpPr>
          <p:nvPr>
            <p:ph type="dt" sz="half" idx="10"/>
          </p:nvPr>
        </p:nvSpPr>
        <p:spPr/>
        <p:txBody>
          <a:body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35404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61152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410348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314417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172647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p:cNvSpPr>
            <a:spLocks noGrp="1"/>
          </p:cNvSpPr>
          <p:nvPr>
            <p:ph type="dt" sz="half" idx="10"/>
          </p:nvPr>
        </p:nvSpPr>
        <p:spPr/>
        <p:txBody>
          <a:bodyPr/>
          <a:lstStyle/>
          <a:p>
            <a:fld id="{4BD220A5-D8EF-44B7-9B02-7F8201838E8A}" type="datetimeFigureOut">
              <a:rPr lang="en-US" smtClean="0"/>
              <a:t>10/9/2018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362569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p:cNvSpPr>
            <a:spLocks noGrp="1"/>
          </p:cNvSpPr>
          <p:nvPr>
            <p:ph type="dt" sz="half" idx="10"/>
          </p:nvPr>
        </p:nvSpPr>
        <p:spPr/>
        <p:txBody>
          <a:bodyPr/>
          <a:lstStyle/>
          <a:p>
            <a:fld id="{4BD220A5-D8EF-44B7-9B02-7F8201838E8A}" type="datetimeFigureOut">
              <a:rPr lang="en-US" smtClean="0"/>
              <a:t>10/9/2018</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98478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datum 2"/>
          <p:cNvSpPr>
            <a:spLocks noGrp="1"/>
          </p:cNvSpPr>
          <p:nvPr>
            <p:ph type="dt" sz="half" idx="10"/>
          </p:nvPr>
        </p:nvSpPr>
        <p:spPr/>
        <p:txBody>
          <a:bodyPr/>
          <a:lstStyle/>
          <a:p>
            <a:fld id="{4BD220A5-D8EF-44B7-9B02-7F8201838E8A}" type="datetimeFigureOut">
              <a:rPr lang="en-US" smtClean="0"/>
              <a:t>10/9/2018</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302953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BD220A5-D8EF-44B7-9B02-7F8201838E8A}" type="datetimeFigureOut">
              <a:rPr lang="en-US" smtClean="0"/>
              <a:t>10/9/2018</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16804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BD220A5-D8EF-44B7-9B02-7F8201838E8A}" type="datetimeFigureOut">
              <a:rPr lang="en-US" smtClean="0"/>
              <a:t>10/9/2018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311700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BD220A5-D8EF-44B7-9B02-7F8201838E8A}" type="datetimeFigureOut">
              <a:rPr lang="en-US" smtClean="0"/>
              <a:t>10/9/2018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C1D202A-FCDE-4DD0-9895-EC3DAA3C83D8}" type="slidenum">
              <a:rPr lang="en-US" smtClean="0"/>
              <a:t>‹#›</a:t>
            </a:fld>
            <a:endParaRPr lang="en-US"/>
          </a:p>
        </p:txBody>
      </p:sp>
    </p:spTree>
    <p:extLst>
      <p:ext uri="{BB962C8B-B14F-4D97-AF65-F5344CB8AC3E}">
        <p14:creationId xmlns:p14="http://schemas.microsoft.com/office/powerpoint/2010/main" val="242600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220A5-D8EF-44B7-9B02-7F8201838E8A}" type="datetimeFigureOut">
              <a:rPr lang="en-US" smtClean="0"/>
              <a:t>10/9/2018</a:t>
            </a:fld>
            <a:endParaRPr lang="en-US"/>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D202A-FCDE-4DD0-9895-EC3DAA3C83D8}" type="slidenum">
              <a:rPr lang="en-US" smtClean="0"/>
              <a:t>‹#›</a:t>
            </a:fld>
            <a:endParaRPr lang="en-US"/>
          </a:p>
        </p:txBody>
      </p:sp>
    </p:spTree>
    <p:extLst>
      <p:ext uri="{BB962C8B-B14F-4D97-AF65-F5344CB8AC3E}">
        <p14:creationId xmlns:p14="http://schemas.microsoft.com/office/powerpoint/2010/main" val="214127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244364"/>
          </a:xfrm>
        </p:spPr>
        <p:txBody>
          <a:bodyPr>
            <a:normAutofit fontScale="90000"/>
          </a:bodyPr>
          <a:lstStyle/>
          <a:p>
            <a:r>
              <a:rPr lang="cs-CZ" dirty="0"/>
              <a:t>Podklady pro jednání s profesními svazy k přípravě SZP po roce 2020:</a:t>
            </a:r>
            <a:br>
              <a:rPr lang="cs-CZ" dirty="0"/>
            </a:br>
            <a:r>
              <a:rPr lang="cs-CZ" dirty="0"/>
              <a:t>PRIORITY A NAVRŽENÉ SMĚRY K ŘEŠENÍ </a:t>
            </a:r>
            <a:endParaRPr lang="en-US" dirty="0"/>
          </a:p>
        </p:txBody>
      </p:sp>
      <p:sp>
        <p:nvSpPr>
          <p:cNvPr id="3" name="Podnadpis 2"/>
          <p:cNvSpPr>
            <a:spLocks noGrp="1"/>
          </p:cNvSpPr>
          <p:nvPr>
            <p:ph type="subTitle" idx="1"/>
          </p:nvPr>
        </p:nvSpPr>
        <p:spPr>
          <a:xfrm>
            <a:off x="1524000" y="4469363"/>
            <a:ext cx="9144000" cy="1266274"/>
          </a:xfrm>
        </p:spPr>
        <p:txBody>
          <a:bodyPr/>
          <a:lstStyle/>
          <a:p>
            <a:r>
              <a:rPr lang="cs-CZ" sz="2800" b="1" dirty="0">
                <a:solidFill>
                  <a:schemeClr val="accent6">
                    <a:lumMod val="75000"/>
                  </a:schemeClr>
                </a:solidFill>
              </a:rPr>
              <a:t>Pracovní skupina Lesy</a:t>
            </a:r>
          </a:p>
          <a:p>
            <a:r>
              <a:rPr lang="cs-CZ"/>
              <a:t>1</a:t>
            </a:r>
            <a:r>
              <a:rPr lang="cs-CZ" dirty="0"/>
              <a:t>1</a:t>
            </a:r>
            <a:r>
              <a:rPr lang="cs-CZ"/>
              <a:t>. </a:t>
            </a:r>
            <a:r>
              <a:rPr lang="cs-CZ" dirty="0"/>
              <a:t>10. 2018</a:t>
            </a:r>
            <a:endParaRPr lang="en-US" dirty="0"/>
          </a:p>
        </p:txBody>
      </p:sp>
    </p:spTree>
    <p:extLst>
      <p:ext uri="{BB962C8B-B14F-4D97-AF65-F5344CB8AC3E}">
        <p14:creationId xmlns:p14="http://schemas.microsoft.com/office/powerpoint/2010/main" val="27005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F: „</a:t>
            </a:r>
            <a:r>
              <a:rPr lang="cs-CZ" sz="3200" dirty="0">
                <a:solidFill>
                  <a:srgbClr val="FF0000"/>
                </a:solidFill>
              </a:rPr>
              <a:t>Ochrana přírody a krajiny – PS Lesy</a:t>
            </a:r>
            <a:r>
              <a:rPr lang="cs-CZ" sz="3200" dirty="0"/>
              <a:t>“ – </a:t>
            </a:r>
            <a:r>
              <a:rPr lang="cs-CZ" sz="3200" b="1" dirty="0"/>
              <a:t>INTERVENCE</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472245143"/>
              </p:ext>
            </p:extLst>
          </p:nvPr>
        </p:nvGraphicFramePr>
        <p:xfrm>
          <a:off x="159026" y="1086679"/>
          <a:ext cx="11820939" cy="448056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cap="all" baseline="0" dirty="0">
                        <a:solidFill>
                          <a:srgbClr val="0070C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vhodný reprodukční materiál lesních dřevin a posílit biologickou rozmanitost lesního ekosystému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kern="1200" cap="all" baseline="0" dirty="0">
                          <a:solidFill>
                            <a:srgbClr val="0070C0"/>
                          </a:solidFill>
                          <a:latin typeface="+mn-lt"/>
                          <a:ea typeface="+mn-ea"/>
                          <a:cs typeface="+mn-cs"/>
                        </a:rPr>
                        <a:t>POTŘEBA 2. Revitalizovat lesy v imisních oblastech</a:t>
                      </a:r>
                      <a:endParaRPr lang="en-US"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udržitelný rozvoj rekreační funkce lesa </a:t>
                      </a: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en-US" sz="1600" cap="all" baseline="0" dirty="0">
                        <a:solidFill>
                          <a:srgbClr val="0070C0"/>
                        </a:solidFill>
                      </a:endParaRPr>
                    </a:p>
                    <a:p>
                      <a:r>
                        <a:rPr lang="cs-CZ" sz="1600" b="1" dirty="0">
                          <a:solidFill>
                            <a:srgbClr val="00B050"/>
                          </a:solidFill>
                        </a:rPr>
                        <a:t>NÁVRH INTERVENCE:</a:t>
                      </a:r>
                    </a:p>
                    <a:p>
                      <a:pPr marL="0" indent="0">
                        <a:buNone/>
                      </a:pPr>
                      <a:r>
                        <a:rPr lang="cs-CZ" sz="1600" b="1" dirty="0"/>
                        <a:t>2. Přímé platby vázané na produkci –</a:t>
                      </a:r>
                    </a:p>
                    <a:p>
                      <a:pPr marL="0" indent="0">
                        <a:buNone/>
                      </a:pPr>
                      <a:r>
                        <a:rPr lang="pl-PL" sz="1600" b="0" i="1" dirty="0"/>
                        <a:t>a) podpora příjmu vázaná na produkci;</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600" i="1" kern="1200" dirty="0">
                          <a:solidFill>
                            <a:schemeClr val="tx1"/>
                          </a:solidFill>
                          <a:effectLst/>
                          <a:latin typeface="+mn-lt"/>
                          <a:ea typeface="+mn-ea"/>
                          <a:cs typeface="+mn-cs"/>
                        </a:rPr>
                        <a:t>- Finanční podpora šetrného sběru v rámci zachování genofondu</a:t>
                      </a:r>
                      <a:endParaRPr lang="cs-CZ" sz="1600" kern="1200" dirty="0">
                        <a:solidFill>
                          <a:schemeClr val="tx1"/>
                        </a:solidFill>
                        <a:effectLst/>
                        <a:latin typeface="+mn-lt"/>
                        <a:ea typeface="+mn-ea"/>
                        <a:cs typeface="+mn-cs"/>
                      </a:endParaRPr>
                    </a:p>
                    <a:p>
                      <a:pPr marL="0" indent="0">
                        <a:buNone/>
                      </a:pPr>
                      <a:r>
                        <a:rPr lang="en-US" sz="1600" b="1" dirty="0"/>
                        <a:t>3</a:t>
                      </a:r>
                      <a:r>
                        <a:rPr lang="cs-CZ" sz="1600" b="1" dirty="0"/>
                        <a:t>.</a:t>
                      </a:r>
                      <a:r>
                        <a:rPr lang="en-US" sz="1600" b="1" dirty="0"/>
                        <a:t> </a:t>
                      </a:r>
                      <a:r>
                        <a:rPr lang="en-US" sz="1600" b="1" dirty="0" err="1"/>
                        <a:t>Intervence</a:t>
                      </a:r>
                      <a:r>
                        <a:rPr lang="en-US" sz="1600" b="1" dirty="0"/>
                        <a:t> v </a:t>
                      </a:r>
                      <a:r>
                        <a:rPr lang="en-US" sz="1600" b="1" dirty="0" err="1"/>
                        <a:t>rozvoji</a:t>
                      </a:r>
                      <a:r>
                        <a:rPr lang="en-US" sz="1600" b="1" dirty="0"/>
                        <a:t> </a:t>
                      </a:r>
                      <a:r>
                        <a:rPr lang="en-US" sz="1600" b="1" dirty="0" err="1"/>
                        <a:t>venkova</a:t>
                      </a:r>
                      <a:r>
                        <a:rPr lang="cs-CZ" sz="1600" b="1" dirty="0"/>
                        <a:t> –</a:t>
                      </a:r>
                      <a:r>
                        <a:rPr lang="en-US" sz="1600" b="1" dirty="0"/>
                        <a:t> </a:t>
                      </a:r>
                      <a:endParaRPr lang="cs-CZ" sz="1600" b="1" dirty="0"/>
                    </a:p>
                    <a:p>
                      <a:pPr lvl="0"/>
                      <a:r>
                        <a:rPr lang="cs-CZ" sz="1600" dirty="0"/>
                        <a:t>d</a:t>
                      </a:r>
                      <a:r>
                        <a:rPr lang="en-US" sz="1600" dirty="0"/>
                        <a:t>) </a:t>
                      </a:r>
                      <a:r>
                        <a:rPr lang="cs-CZ" sz="1600" i="1" kern="1200" dirty="0">
                          <a:solidFill>
                            <a:schemeClr val="tx1"/>
                          </a:solidFill>
                          <a:effectLst/>
                          <a:latin typeface="+mn-lt"/>
                          <a:ea typeface="+mn-ea"/>
                          <a:cs typeface="+mn-cs"/>
                        </a:rPr>
                        <a:t>Investice</a:t>
                      </a:r>
                    </a:p>
                    <a:p>
                      <a:pPr lvl="0"/>
                      <a:r>
                        <a:rPr lang="cs-CZ" sz="1600" i="1" kern="1200" dirty="0">
                          <a:solidFill>
                            <a:schemeClr val="tx1"/>
                          </a:solidFill>
                          <a:effectLst/>
                          <a:latin typeface="+mn-lt"/>
                          <a:ea typeface="+mn-ea"/>
                          <a:cs typeface="+mn-cs"/>
                        </a:rPr>
                        <a:t>- Investice do přeměn PND</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neproduktivních opatření</a:t>
                      </a:r>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87879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1" y="0"/>
            <a:ext cx="11476382" cy="980661"/>
          </a:xfrm>
        </p:spPr>
        <p:txBody>
          <a:bodyPr>
            <a:noAutofit/>
          </a:bodyPr>
          <a:lstStyle/>
          <a:p>
            <a:r>
              <a:rPr lang="cs-CZ" sz="3200" dirty="0"/>
              <a:t>Specifický cíl J: „</a:t>
            </a:r>
            <a:r>
              <a:rPr lang="cs-CZ" sz="3200" dirty="0">
                <a:solidFill>
                  <a:srgbClr val="FF0000"/>
                </a:solidFill>
              </a:rPr>
              <a:t>Průřezový cíl – přenos znalostí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316858444"/>
              </p:ext>
            </p:extLst>
          </p:nvPr>
        </p:nvGraphicFramePr>
        <p:xfrm>
          <a:off x="304801" y="980661"/>
          <a:ext cx="11887199" cy="5760720"/>
        </p:xfrm>
        <a:graphic>
          <a:graphicData uri="http://schemas.openxmlformats.org/drawingml/2006/table">
            <a:tbl>
              <a:tblPr firstRow="1" bandRow="1">
                <a:tableStyleId>{5940675A-B579-460E-94D1-54222C63F5DA}</a:tableStyleId>
              </a:tblPr>
              <a:tblGrid>
                <a:gridCol w="11887199">
                  <a:extLst>
                    <a:ext uri="{9D8B030D-6E8A-4147-A177-3AD203B41FA5}">
                      <a16:colId xmlns:a16="http://schemas.microsoft.com/office/drawing/2014/main" val="776049439"/>
                    </a:ext>
                  </a:extLst>
                </a:gridCol>
              </a:tblGrid>
              <a:tr h="3742325">
                <a:tc>
                  <a:txBody>
                    <a:bodyPr/>
                    <a:lstStyle/>
                    <a:p>
                      <a:pPr algn="ctr"/>
                      <a:r>
                        <a:rPr lang="cs-CZ" b="1" cap="all" baseline="0" dirty="0">
                          <a:solidFill>
                            <a:srgbClr val="0070C0"/>
                          </a:solidFill>
                        </a:rPr>
                        <a:t>POTŘEBA 1</a:t>
                      </a:r>
                      <a:r>
                        <a:rPr lang="en-US" sz="1800" b="1" kern="1200" cap="all" baseline="0" dirty="0">
                          <a:solidFill>
                            <a:srgbClr val="0070C0"/>
                          </a:solidFill>
                          <a:latin typeface="+mn-lt"/>
                          <a:ea typeface="+mn-ea"/>
                          <a:cs typeface="+mn-cs"/>
                        </a:rPr>
                        <a:t>. </a:t>
                      </a:r>
                      <a:r>
                        <a:rPr lang="cs-CZ" sz="1800" b="1" kern="1200" cap="all" baseline="0" dirty="0">
                          <a:solidFill>
                            <a:srgbClr val="0070C0"/>
                          </a:solidFill>
                          <a:latin typeface="+mn-lt"/>
                          <a:ea typeface="+mn-ea"/>
                          <a:cs typeface="+mn-cs"/>
                        </a:rPr>
                        <a:t>Realizovat celoživotní vzdělávání v lesním hospodářství</a:t>
                      </a:r>
                    </a:p>
                    <a:p>
                      <a:pPr algn="ctr"/>
                      <a:endParaRPr lang="en-US" sz="1800" b="1" kern="1200" cap="all" baseline="0" dirty="0">
                        <a:solidFill>
                          <a:srgbClr val="0070C0"/>
                        </a:solidFill>
                        <a:latin typeface="+mn-lt"/>
                        <a:ea typeface="+mn-ea"/>
                        <a:cs typeface="+mn-cs"/>
                      </a:endParaRPr>
                    </a:p>
                    <a:p>
                      <a:pPr marL="285750" indent="-285750">
                        <a:buFont typeface="Arial" panose="020B0604020202020204" pitchFamily="34" charset="0"/>
                        <a:buChar char="•"/>
                      </a:pPr>
                      <a:r>
                        <a:rPr lang="x-none" sz="1600" kern="1200" dirty="0">
                          <a:solidFill>
                            <a:schemeClr val="tx1"/>
                          </a:solidFill>
                          <a:effectLst/>
                          <a:latin typeface="+mn-lt"/>
                          <a:ea typeface="+mn-ea"/>
                          <a:cs typeface="+mn-cs"/>
                        </a:rPr>
                        <a:t>V současnosti existuje cca 3300 subjektů, kterým byla vydána licence OLH, cca 100 držitelů licencí pro vyhotovování LHP/O, cca 625 držitelů licence pro nakládání s reprodukčním materiálem lesních dřevin, cca 300 úředníků orgánů státní správy lesů. Vedle této identifikované cílové skupiny jsou také vlastníci lesů a subjekty hospodařící v lesích. </a:t>
                      </a:r>
                      <a:r>
                        <a:rPr lang="cs-CZ" sz="1600" kern="1200" dirty="0">
                          <a:solidFill>
                            <a:schemeClr val="tx1"/>
                          </a:solidFill>
                          <a:effectLst/>
                          <a:latin typeface="+mn-lt"/>
                          <a:ea typeface="+mn-ea"/>
                          <a:cs typeface="+mn-cs"/>
                        </a:rPr>
                        <a:t>C</a:t>
                      </a:r>
                      <a:r>
                        <a:rPr lang="x-none" sz="1600" kern="1200" dirty="0">
                          <a:solidFill>
                            <a:schemeClr val="tx1"/>
                          </a:solidFill>
                          <a:effectLst/>
                          <a:latin typeface="+mn-lt"/>
                          <a:ea typeface="+mn-ea"/>
                          <a:cs typeface="+mn-cs"/>
                        </a:rPr>
                        <a:t>ílovou skupinou, která je schopna přímo ovlivňovat lesní hospodářství, předávat informace, zavádět metody, postupy, implementovat právní předpisy v praxi, jsou skupiny licencovaných pracovníků v lesním hospodářství a pracovníci orgánů státní správy.</a:t>
                      </a:r>
                      <a:endParaRPr lang="cs-CZ" sz="1600" kern="1200" dirty="0">
                        <a:solidFill>
                          <a:schemeClr val="tx1"/>
                        </a:solidFill>
                        <a:effectLst/>
                        <a:latin typeface="+mn-lt"/>
                        <a:ea typeface="+mn-ea"/>
                        <a:cs typeface="+mn-cs"/>
                      </a:endParaRPr>
                    </a:p>
                    <a:p>
                      <a:pPr marL="285750" indent="-285750">
                        <a:buFont typeface="Arial" panose="020B0604020202020204" pitchFamily="34" charset="0"/>
                        <a:buChar char="•"/>
                      </a:pPr>
                      <a:r>
                        <a:rPr lang="cs-CZ" sz="1600" kern="1200" dirty="0">
                          <a:solidFill>
                            <a:schemeClr val="tx1"/>
                          </a:solidFill>
                          <a:effectLst/>
                          <a:latin typeface="+mn-lt"/>
                          <a:ea typeface="+mn-ea"/>
                          <a:cs typeface="+mn-cs"/>
                        </a:rPr>
                        <a:t>N</a:t>
                      </a:r>
                      <a:r>
                        <a:rPr lang="x-none" sz="1600" kern="1200" dirty="0">
                          <a:solidFill>
                            <a:schemeClr val="tx1"/>
                          </a:solidFill>
                          <a:effectLst/>
                          <a:latin typeface="+mn-lt"/>
                          <a:ea typeface="+mn-ea"/>
                          <a:cs typeface="+mn-cs"/>
                        </a:rPr>
                        <a:t>eexistenc</a:t>
                      </a:r>
                      <a:r>
                        <a:rPr lang="cs-CZ" sz="1600" kern="1200" dirty="0">
                          <a:solidFill>
                            <a:schemeClr val="tx1"/>
                          </a:solidFill>
                          <a:effectLst/>
                          <a:latin typeface="+mn-lt"/>
                          <a:ea typeface="+mn-ea"/>
                          <a:cs typeface="+mn-cs"/>
                        </a:rPr>
                        <a:t>e</a:t>
                      </a:r>
                      <a:r>
                        <a:rPr lang="x-none" sz="1600" kern="1200" dirty="0">
                          <a:solidFill>
                            <a:schemeClr val="tx1"/>
                          </a:solidFill>
                          <a:effectLst/>
                          <a:latin typeface="+mn-lt"/>
                          <a:ea typeface="+mn-ea"/>
                          <a:cs typeface="+mn-cs"/>
                        </a:rPr>
                        <a:t> povinnosti celoživotního vzdělávání a absenci nástrojů, které by podněcovaly k zájmu na celoživotním vzdělávání, v souvislosti s probíhajícími klimatickými změnami doprovázenými kalamitami, </a:t>
                      </a:r>
                      <a:r>
                        <a:rPr lang="cs-CZ" sz="1600" kern="1200" dirty="0">
                          <a:solidFill>
                            <a:schemeClr val="tx1"/>
                          </a:solidFill>
                          <a:effectLst/>
                          <a:latin typeface="+mn-lt"/>
                          <a:ea typeface="+mn-ea"/>
                          <a:cs typeface="+mn-cs"/>
                        </a:rPr>
                        <a:t>je</a:t>
                      </a:r>
                      <a:r>
                        <a:rPr lang="cs-CZ" sz="1600" kern="1200" baseline="0" dirty="0">
                          <a:solidFill>
                            <a:schemeClr val="tx1"/>
                          </a:solidFill>
                          <a:effectLst/>
                          <a:latin typeface="+mn-lt"/>
                          <a:ea typeface="+mn-ea"/>
                          <a:cs typeface="+mn-cs"/>
                        </a:rPr>
                        <a:t> </a:t>
                      </a:r>
                      <a:r>
                        <a:rPr lang="x-none" sz="1600" kern="1200" dirty="0">
                          <a:solidFill>
                            <a:schemeClr val="tx1"/>
                          </a:solidFill>
                          <a:effectLst/>
                          <a:latin typeface="+mn-lt"/>
                          <a:ea typeface="+mn-ea"/>
                          <a:cs typeface="+mn-cs"/>
                        </a:rPr>
                        <a:t>závažný problém. Ten se v současnosti projevuje například v nedostatečném množství osob z řady OLH oprávněn</a:t>
                      </a:r>
                      <a:r>
                        <a:rPr lang="cs-CZ" sz="1600" kern="1200" dirty="0" err="1">
                          <a:solidFill>
                            <a:schemeClr val="tx1"/>
                          </a:solidFill>
                          <a:effectLst/>
                          <a:latin typeface="+mn-lt"/>
                          <a:ea typeface="+mn-ea"/>
                          <a:cs typeface="+mn-cs"/>
                        </a:rPr>
                        <a:t>ých</a:t>
                      </a:r>
                      <a:r>
                        <a:rPr lang="x-none" sz="1600" kern="1200" dirty="0">
                          <a:solidFill>
                            <a:schemeClr val="tx1"/>
                          </a:solidFill>
                          <a:effectLst/>
                          <a:latin typeface="+mn-lt"/>
                          <a:ea typeface="+mn-ea"/>
                          <a:cs typeface="+mn-cs"/>
                        </a:rPr>
                        <a:t> pro nakládání s ochrannými přípravky v lesnictví. Celoživotní vzdělávání je třeba zaměřit na doplnění a osvojení si potřebných kompetencí nezbytných pro lepší hospodaření s vodou, předcházení erozi půdy a lepší hospodaření s půdou, pro zachování a zvýšení biologické rozmanitosti a zlepšení ekonomické výkonnosti lesního hospodářství. Pro osvětu široké veřejnosti je také nezbytné pokračovat v činnostech spojených s lesní pedagogikou. Lesní pedagogice se v roce 2017 věnovalo 1 100 lesních pedagogů. Většina lesních pedagogů pracuje ve 12 lesnicko-dřevařských organizacích, které obhospodařují 68 % českých lesů. V roce 2017 lesní pedagogové uspořádali na 2 512 klasických programů v lese, jichž se zúčastnilo přes 95 tis. dětí, mládeže a dalších cílových skupin.</a:t>
                      </a:r>
                      <a:endParaRPr lang="cs-CZ" sz="1600" kern="1200" dirty="0">
                        <a:solidFill>
                          <a:schemeClr val="tx1"/>
                        </a:solidFill>
                        <a:effectLst/>
                        <a:latin typeface="+mn-lt"/>
                        <a:ea typeface="+mn-ea"/>
                        <a:cs typeface="+mn-cs"/>
                      </a:endParaRPr>
                    </a:p>
                    <a:p>
                      <a:pPr marL="285750" indent="-285750">
                        <a:buFont typeface="Arial" panose="020B0604020202020204" pitchFamily="34" charset="0"/>
                        <a:buChar char="•"/>
                      </a:pPr>
                      <a:endParaRPr lang="cs-CZ" sz="1600" kern="1200" dirty="0">
                        <a:solidFill>
                          <a:schemeClr val="tx1"/>
                        </a:solidFill>
                        <a:effectLst/>
                        <a:latin typeface="+mn-lt"/>
                        <a:ea typeface="+mn-ea"/>
                        <a:cs typeface="+mn-cs"/>
                      </a:endParaRPr>
                    </a:p>
                    <a:p>
                      <a:pPr algn="ctr"/>
                      <a:r>
                        <a:rPr lang="cs-CZ" sz="1600" b="1" kern="1200" cap="all" baseline="0" dirty="0">
                          <a:solidFill>
                            <a:srgbClr val="0070C0"/>
                          </a:solidFill>
                          <a:latin typeface="+mn-lt"/>
                          <a:ea typeface="+mn-ea"/>
                          <a:cs typeface="+mn-cs"/>
                        </a:rPr>
                        <a:t>POTŘEBA 2. Zajistit poradenství v lesním hospodářství</a:t>
                      </a:r>
                    </a:p>
                    <a:p>
                      <a:pPr algn="ctr"/>
                      <a:endParaRPr lang="en-US" sz="1600" b="1" kern="1200" cap="all" baseline="0" dirty="0">
                        <a:solidFill>
                          <a:srgbClr val="0070C0"/>
                        </a:solidFill>
                        <a:latin typeface="+mn-lt"/>
                        <a:ea typeface="+mn-ea"/>
                        <a:cs typeface="+mn-cs"/>
                      </a:endParaRPr>
                    </a:p>
                    <a:p>
                      <a:pPr marL="285750" indent="-285750">
                        <a:buFont typeface="Arial" panose="020B0604020202020204" pitchFamily="34" charset="0"/>
                        <a:buChar char="•"/>
                      </a:pPr>
                      <a:r>
                        <a:rPr lang="x-none" sz="1600" kern="1200" dirty="0">
                          <a:solidFill>
                            <a:schemeClr val="tx1"/>
                          </a:solidFill>
                          <a:effectLst/>
                          <a:latin typeface="+mn-lt"/>
                          <a:ea typeface="+mn-ea"/>
                          <a:cs typeface="+mn-cs"/>
                        </a:rPr>
                        <a:t>Stávající podobu poradenského sytému v lesnictví je žádoucí udržet, protože vlivem klimatických změn a vzestupnému rozsahu kalamit všeho druhu dojde k větší poptávce po poradenských službách v rámci v</a:t>
                      </a:r>
                      <a:r>
                        <a:rPr lang="cs-CZ" sz="1600" kern="1200" dirty="0" err="1">
                          <a:solidFill>
                            <a:schemeClr val="tx1"/>
                          </a:solidFill>
                          <a:effectLst/>
                          <a:latin typeface="+mn-lt"/>
                          <a:ea typeface="+mn-ea"/>
                          <a:cs typeface="+mn-cs"/>
                        </a:rPr>
                        <a:t>še</a:t>
                      </a:r>
                      <a:r>
                        <a:rPr lang="x-none" sz="1600" kern="1200" dirty="0">
                          <a:solidFill>
                            <a:schemeClr val="tx1"/>
                          </a:solidFill>
                          <a:effectLst/>
                          <a:latin typeface="+mn-lt"/>
                          <a:ea typeface="+mn-ea"/>
                          <a:cs typeface="+mn-cs"/>
                        </a:rPr>
                        <a:t>ch stupňů poradenství. V současnosti stoupající poptávku zaznamenává především LOS. Ale pro zvládnutí postupující kalamity bude nezbytné posilovat a sdílet informace průřezově napříč poradenským systémem a v součinnosti se státní správou lesů.</a:t>
                      </a:r>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1092937"/>
                  </a:ext>
                </a:extLst>
              </a:tr>
            </a:tbl>
          </a:graphicData>
        </a:graphic>
      </p:graphicFrame>
    </p:spTree>
    <p:extLst>
      <p:ext uri="{BB962C8B-B14F-4D97-AF65-F5344CB8AC3E}">
        <p14:creationId xmlns:p14="http://schemas.microsoft.com/office/powerpoint/2010/main" val="8411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J: „</a:t>
            </a:r>
            <a:r>
              <a:rPr lang="cs-CZ" sz="3200" dirty="0">
                <a:solidFill>
                  <a:srgbClr val="FF0000"/>
                </a:solidFill>
              </a:rPr>
              <a:t>Průřezový cíl – přenos znalostí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3401293515"/>
              </p:ext>
            </p:extLst>
          </p:nvPr>
        </p:nvGraphicFramePr>
        <p:xfrm>
          <a:off x="159026" y="1086679"/>
          <a:ext cx="11820939" cy="322045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algn="ctr" defTabSz="914400" rtl="0" eaLnBrk="1" latinLnBrk="0" hangingPunct="1"/>
                      <a:endParaRPr lang="cs-CZ" sz="16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propojení výzkumu s provozními potřebami vlastníků lesů</a:t>
                      </a:r>
                    </a:p>
                    <a:p>
                      <a:pPr marL="0" algn="ctr" defTabSz="914400" rtl="0" eaLnBrk="1" latinLnBrk="0" hangingPunct="1"/>
                      <a:endParaRPr lang="en-US" sz="1600" b="1" kern="1200" cap="all" baseline="0" dirty="0">
                        <a:solidFill>
                          <a:srgbClr val="0070C0"/>
                        </a:solidFill>
                        <a:latin typeface="+mn-lt"/>
                        <a:ea typeface="+mn-ea"/>
                        <a:cs typeface="+mn-cs"/>
                      </a:endParaRPr>
                    </a:p>
                    <a:p>
                      <a:endParaRPr lang="cs-CZ" sz="1600" kern="1200" dirty="0">
                        <a:solidFill>
                          <a:schemeClr val="tx1"/>
                        </a:solidFill>
                        <a:effectLst/>
                        <a:latin typeface="+mn-lt"/>
                        <a:ea typeface="+mn-ea"/>
                        <a:cs typeface="+mn-cs"/>
                      </a:endParaRPr>
                    </a:p>
                    <a:p>
                      <a:pPr marL="285750" indent="-285750">
                        <a:buFont typeface="Arial" panose="020B0604020202020204" pitchFamily="34" charset="0"/>
                        <a:buChar char="•"/>
                      </a:pPr>
                      <a:r>
                        <a:rPr lang="x-none" sz="1600" kern="1200" dirty="0">
                          <a:solidFill>
                            <a:schemeClr val="tx1"/>
                          </a:solidFill>
                          <a:effectLst/>
                          <a:latin typeface="+mn-lt"/>
                          <a:ea typeface="+mn-ea"/>
                          <a:cs typeface="+mn-cs"/>
                        </a:rPr>
                        <a:t>Existují výzkumné objekty i demonstrační plochy, kde probíhá výzkum již řadu desetiletí. Nicméně schází větší provázanost na ekonomické dopady při zavádění poznatků vědy a výzkumu do praxe. Též prezentace výsledků lesnické veřejnosti, které odpovídají na provozní potřeby je nedostatečná. V první řadě je zapotřebí vytvořit síť spolupracujících lesních podniků, kde by byl aplikován výzkum reagující na provozní potřeby vlastníků lesů. Z části tuto problematiku mohou pokrýt státní podniky, ale je nezbytná účast i privátních subjektů, zvláště tam, kde je nezbytné propojení na ekonomiku podniku v reálném tržním prostředí, které není deformováno svým majoritním postavením na trhu nebo jinými okolnostmi, které ve finále brání prezentaci ekonomických výsledků. Takovým typem propojení výzkumu, vědy a praxe jsou v zemědělství demonstrační farmy a v lesnictví by to měly být demonstrační podniky.</a:t>
                      </a:r>
                      <a:endParaRPr lang="cs-CZ" sz="1600" kern="1200" dirty="0">
                        <a:solidFill>
                          <a:schemeClr val="tx1"/>
                        </a:solidFill>
                        <a:effectLst/>
                        <a:latin typeface="+mn-lt"/>
                        <a:ea typeface="+mn-ea"/>
                        <a:cs typeface="+mn-cs"/>
                      </a:endParaRPr>
                    </a:p>
                    <a:p>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178799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J: „</a:t>
            </a:r>
            <a:r>
              <a:rPr lang="cs-CZ" sz="3200" dirty="0">
                <a:solidFill>
                  <a:srgbClr val="FF0000"/>
                </a:solidFill>
              </a:rPr>
              <a:t>Průřezový cíl – přenos znalostí – PS Lesy</a:t>
            </a:r>
            <a:r>
              <a:rPr lang="cs-CZ" sz="3200" dirty="0"/>
              <a:t>“ –</a:t>
            </a:r>
            <a:r>
              <a:rPr lang="cs-CZ" sz="3200" b="1" dirty="0"/>
              <a:t>INTERVENCE</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306811204"/>
              </p:ext>
            </p:extLst>
          </p:nvPr>
        </p:nvGraphicFramePr>
        <p:xfrm>
          <a:off x="159026" y="1086679"/>
          <a:ext cx="11820939" cy="399288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cap="all" baseline="0" dirty="0">
                        <a:solidFill>
                          <a:srgbClr val="0070C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cap="all" baseline="0" dirty="0">
                        <a:solidFill>
                          <a:srgbClr val="0070C0"/>
                        </a:solidFill>
                      </a:endParaRPr>
                    </a:p>
                    <a:p>
                      <a:pPr algn="ct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Realizovat celoživotní vzdělávání v lesním hospodářství</a:t>
                      </a:r>
                      <a:endParaRPr lang="en-US" sz="1600" b="1" kern="1200" cap="all" baseline="0" dirty="0">
                        <a:solidFill>
                          <a:srgbClr val="0070C0"/>
                        </a:solidFill>
                        <a:latin typeface="+mn-lt"/>
                        <a:ea typeface="+mn-ea"/>
                        <a:cs typeface="+mn-cs"/>
                      </a:endParaRPr>
                    </a:p>
                    <a:p>
                      <a:pPr algn="ctr"/>
                      <a:endParaRPr lang="cs-CZ" sz="1600" b="1" kern="1200" cap="all" baseline="0" dirty="0">
                        <a:solidFill>
                          <a:srgbClr val="0070C0"/>
                        </a:solidFill>
                        <a:latin typeface="+mn-lt"/>
                        <a:ea typeface="+mn-ea"/>
                        <a:cs typeface="+mn-cs"/>
                      </a:endParaRPr>
                    </a:p>
                    <a:p>
                      <a:pPr algn="ctr"/>
                      <a:r>
                        <a:rPr lang="cs-CZ" sz="1600" b="1" kern="1200" cap="all" baseline="0" dirty="0">
                          <a:solidFill>
                            <a:srgbClr val="0070C0"/>
                          </a:solidFill>
                          <a:latin typeface="+mn-lt"/>
                          <a:ea typeface="+mn-ea"/>
                          <a:cs typeface="+mn-cs"/>
                        </a:rPr>
                        <a:t>POTŘEBA 2. Zajistit poradenství v lesním hospodářství</a:t>
                      </a:r>
                      <a:endParaRPr lang="en-US" sz="1600" b="1" kern="1200" cap="all" baseline="0" dirty="0">
                        <a:solidFill>
                          <a:srgbClr val="0070C0"/>
                        </a:solidFill>
                        <a:latin typeface="+mn-lt"/>
                        <a:ea typeface="+mn-ea"/>
                        <a:cs typeface="+mn-cs"/>
                      </a:endParaRPr>
                    </a:p>
                    <a:p>
                      <a:pPr marL="0" algn="ctr" defTabSz="914400" rtl="0" eaLnBrk="1" latinLnBrk="0" hangingPunct="1"/>
                      <a:endParaRPr lang="cs-CZ" sz="16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propojení výzkumu s provozními potřebami vlastníků lesů</a:t>
                      </a: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en-US" sz="1600" cap="all" baseline="0" dirty="0">
                        <a:solidFill>
                          <a:srgbClr val="0070C0"/>
                        </a:solidFill>
                      </a:endParaRPr>
                    </a:p>
                    <a:p>
                      <a:r>
                        <a:rPr lang="cs-CZ" sz="1600" b="1" dirty="0">
                          <a:solidFill>
                            <a:srgbClr val="00B050"/>
                          </a:solidFill>
                        </a:rPr>
                        <a:t>NÁVRH INTERVENCE:</a:t>
                      </a:r>
                    </a:p>
                    <a:p>
                      <a:pPr marL="0" indent="0">
                        <a:buNone/>
                      </a:pPr>
                      <a:r>
                        <a:rPr lang="en-US" sz="1600" b="1" dirty="0"/>
                        <a:t>3</a:t>
                      </a:r>
                      <a:r>
                        <a:rPr lang="cs-CZ" sz="1600" b="1" dirty="0"/>
                        <a:t>.</a:t>
                      </a:r>
                      <a:r>
                        <a:rPr lang="en-US" sz="1600" b="1" dirty="0"/>
                        <a:t> </a:t>
                      </a:r>
                      <a:r>
                        <a:rPr lang="en-US" sz="1600" b="1" dirty="0" err="1"/>
                        <a:t>Intervence</a:t>
                      </a:r>
                      <a:r>
                        <a:rPr lang="en-US" sz="1600" b="1" dirty="0"/>
                        <a:t> v </a:t>
                      </a:r>
                      <a:r>
                        <a:rPr lang="en-US" sz="1600" b="1" dirty="0" err="1"/>
                        <a:t>rozvoji</a:t>
                      </a:r>
                      <a:r>
                        <a:rPr lang="en-US" sz="1600" b="1" dirty="0"/>
                        <a:t> </a:t>
                      </a:r>
                      <a:r>
                        <a:rPr lang="en-US" sz="1600" b="1" dirty="0" err="1"/>
                        <a:t>venkova</a:t>
                      </a:r>
                      <a:r>
                        <a:rPr lang="cs-CZ" sz="1600" b="1" dirty="0"/>
                        <a:t> –</a:t>
                      </a:r>
                      <a:r>
                        <a:rPr lang="en-US" sz="1600" b="1" dirty="0"/>
                        <a:t> </a:t>
                      </a:r>
                      <a:endParaRPr lang="cs-CZ" sz="1600" b="1" dirty="0"/>
                    </a:p>
                    <a:p>
                      <a:pPr lvl="0"/>
                      <a:r>
                        <a:rPr lang="cs-CZ" sz="1600" dirty="0"/>
                        <a:t>h</a:t>
                      </a:r>
                      <a:r>
                        <a:rPr lang="en-US" sz="1600" dirty="0"/>
                        <a:t>) </a:t>
                      </a:r>
                      <a:r>
                        <a:rPr lang="cs-CZ" sz="1600" i="1" kern="1200" dirty="0">
                          <a:solidFill>
                            <a:schemeClr val="tx1"/>
                          </a:solidFill>
                          <a:effectLst/>
                          <a:latin typeface="+mn-lt"/>
                          <a:ea typeface="+mn-ea"/>
                          <a:cs typeface="+mn-cs"/>
                        </a:rPr>
                        <a:t>Výměna znalostí a informací </a:t>
                      </a:r>
                    </a:p>
                    <a:p>
                      <a:pPr lvl="0"/>
                      <a:r>
                        <a:rPr lang="cs-CZ" sz="1600" i="1" kern="1200" dirty="0">
                          <a:solidFill>
                            <a:schemeClr val="tx1"/>
                          </a:solidFill>
                          <a:effectLst/>
                          <a:latin typeface="+mn-lt"/>
                          <a:ea typeface="+mn-ea"/>
                          <a:cs typeface="+mn-cs"/>
                        </a:rPr>
                        <a:t>- propojení výzkumu s praxí, poradenství, semináře lesní pedagogika</a:t>
                      </a:r>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226885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1" y="0"/>
            <a:ext cx="11476382" cy="980661"/>
          </a:xfrm>
        </p:spPr>
        <p:txBody>
          <a:bodyPr>
            <a:noAutofit/>
          </a:bodyPr>
          <a:lstStyle/>
          <a:p>
            <a:r>
              <a:rPr lang="cs-CZ" sz="3200" dirty="0"/>
              <a:t>Specifický cíl B: „</a:t>
            </a:r>
            <a:r>
              <a:rPr lang="cs-CZ" sz="3200" dirty="0">
                <a:solidFill>
                  <a:srgbClr val="FF0000"/>
                </a:solidFill>
              </a:rPr>
              <a:t> Zvýšení konkurenceschopnosti lesnictví a posílení orientace na trhu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2962025202"/>
              </p:ext>
            </p:extLst>
          </p:nvPr>
        </p:nvGraphicFramePr>
        <p:xfrm>
          <a:off x="304801" y="1085353"/>
          <a:ext cx="11593285" cy="4663440"/>
        </p:xfrm>
        <a:graphic>
          <a:graphicData uri="http://schemas.openxmlformats.org/drawingml/2006/table">
            <a:tbl>
              <a:tblPr firstRow="1" bandRow="1">
                <a:tableStyleId>{5940675A-B579-460E-94D1-54222C63F5DA}</a:tableStyleId>
              </a:tblPr>
              <a:tblGrid>
                <a:gridCol w="11593285">
                  <a:extLst>
                    <a:ext uri="{9D8B030D-6E8A-4147-A177-3AD203B41FA5}">
                      <a16:colId xmlns:a16="http://schemas.microsoft.com/office/drawing/2014/main" val="776049439"/>
                    </a:ext>
                  </a:extLst>
                </a:gridCol>
              </a:tblGrid>
              <a:tr h="4339223">
                <a:tc>
                  <a:txBody>
                    <a:bodyPr/>
                    <a:lstStyle/>
                    <a:p>
                      <a:pPr algn="ctr"/>
                      <a:r>
                        <a:rPr lang="cs-CZ" b="1" cap="all" baseline="0" dirty="0">
                          <a:solidFill>
                            <a:srgbClr val="0070C0"/>
                          </a:solidFill>
                        </a:rPr>
                        <a:t>POTŘEBA 1</a:t>
                      </a:r>
                      <a:r>
                        <a:rPr lang="en-US" sz="1800" b="1" kern="1200" cap="all" baseline="0" dirty="0">
                          <a:solidFill>
                            <a:srgbClr val="0070C0"/>
                          </a:solidFill>
                          <a:latin typeface="+mn-lt"/>
                          <a:ea typeface="+mn-ea"/>
                          <a:cs typeface="+mn-cs"/>
                        </a:rPr>
                        <a:t>. </a:t>
                      </a:r>
                      <a:r>
                        <a:rPr lang="cs-CZ" sz="1800" b="1" kern="1200" cap="all" baseline="0" dirty="0">
                          <a:solidFill>
                            <a:srgbClr val="0070C0"/>
                          </a:solidFill>
                          <a:latin typeface="+mn-lt"/>
                          <a:ea typeface="+mn-ea"/>
                          <a:cs typeface="+mn-cs"/>
                        </a:rPr>
                        <a:t>Zajistit ekonomickou udržitelnost a životaschopnost lesního hospodářství</a:t>
                      </a:r>
                    </a:p>
                    <a:p>
                      <a:pPr algn="ctr"/>
                      <a:endParaRPr lang="en-US" sz="1800" b="1" kern="1200" cap="all" baseline="0" dirty="0">
                        <a:solidFill>
                          <a:srgbClr val="0070C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Zvyšující se provozní náklady základních úkonů lesnických prací v důsledku klimatické změny a kalamitních situací velkých rozsahů spolu s výraznými výpadky na straně příjmů vlivem propadajících se cen dříví na trhu a klesajících odbytových možností, ohrožují ekonomickou podstatu lesních podniků, což mnohdy ztěžuje hospodaření podniku s dopadem na ohrožení zachování všech funkcí lesa.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Dlouhodobě se lesnický sektor potýká s nedostatečnou technologickou vybaveností a zastaralým technickým zázemím.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Průběh současné kůrovcové kalamity vyvolává potřebu rozšířit technologickou vybavenost o stroje pro včasné zvládnutí kalamity a o nové metody asanace kůrovcového dříví).</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16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800" b="1" kern="1200" cap="all" baseline="0" dirty="0">
                          <a:solidFill>
                            <a:srgbClr val="0070C0"/>
                          </a:solidFill>
                          <a:latin typeface="+mn-lt"/>
                          <a:ea typeface="+mn-ea"/>
                          <a:cs typeface="+mn-cs"/>
                        </a:rPr>
                        <a:t>POTŘEBA 2. Zajistit investiční rozvoj souvisejících oborů</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cap="all" baseline="0" dirty="0">
                        <a:solidFill>
                          <a:srgbClr val="0070C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800" kern="1200" dirty="0">
                          <a:solidFill>
                            <a:schemeClr val="tx1"/>
                          </a:solidFill>
                          <a:effectLst/>
                          <a:latin typeface="+mn-lt"/>
                          <a:ea typeface="+mn-ea"/>
                          <a:cs typeface="+mn-cs"/>
                        </a:rPr>
                        <a:t> </a:t>
                      </a:r>
                      <a:r>
                        <a:rPr lang="cs-CZ" sz="1600" kern="1200" dirty="0">
                          <a:solidFill>
                            <a:schemeClr val="tx1"/>
                          </a:solidFill>
                          <a:effectLst/>
                          <a:latin typeface="+mn-lt"/>
                          <a:ea typeface="+mn-ea"/>
                          <a:cs typeface="+mn-cs"/>
                        </a:rPr>
                        <a:t>Základní vybavení lesních školek je výrazně za hranicí životnosti strojů a ostatní lesní podniky a OSVČ podnikající v lesích rovněž vlastní lesnickou techniku značného stáří, přičemž neschopnost obnovy těchto pracovních prostředků poukazuje na značné podfinancování sektoru, což má negativní vlivy nejen na efektivitu ale i ergonomii a ekologii provozu a hospodaření v lese.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Nezbytné je zajištění odbytu dříví vlastníků lesa v místě  (do 50km) udržením existence menších lokálních pil.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V případě kalamitních stavů, zajistit efektivní zpracování a odbyt dřevní hmoty a investiční podporou přiblížit se potenciálu stávajících dřevozpracujících podniků a navýšit tak možnosti pořezu. </a:t>
                      </a:r>
                      <a:endParaRPr lang="en-US" sz="1600" dirty="0"/>
                    </a:p>
                    <a:p>
                      <a:endParaRPr lang="en-US" cap="all" baseline="0" dirty="0">
                        <a:solidFill>
                          <a:srgbClr val="0070C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1092937"/>
                  </a:ext>
                </a:extLst>
              </a:tr>
            </a:tbl>
          </a:graphicData>
        </a:graphic>
      </p:graphicFrame>
    </p:spTree>
    <p:extLst>
      <p:ext uri="{BB962C8B-B14F-4D97-AF65-F5344CB8AC3E}">
        <p14:creationId xmlns:p14="http://schemas.microsoft.com/office/powerpoint/2010/main" val="257727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B: „</a:t>
            </a:r>
            <a:r>
              <a:rPr lang="cs-CZ" sz="3200" dirty="0">
                <a:solidFill>
                  <a:srgbClr val="FF0000"/>
                </a:solidFill>
              </a:rPr>
              <a:t>Zvýšení konkurenceschopnosti lesnictví a posílení orientace na trhu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4059435616"/>
              </p:ext>
            </p:extLst>
          </p:nvPr>
        </p:nvGraphicFramePr>
        <p:xfrm>
          <a:off x="159026" y="1086679"/>
          <a:ext cx="11820939" cy="381783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817830">
                <a:tc>
                  <a:txBody>
                    <a:bodyPr/>
                    <a:lstStyle/>
                    <a:p>
                      <a:pPr marL="0" algn="ctr" defTabSz="914400" rtl="0" eaLnBrk="1" latinLnBrk="0" hangingPunct="1"/>
                      <a:endParaRPr lang="cs-CZ" sz="1800" b="1" kern="1200" cap="all" baseline="0" dirty="0">
                        <a:solidFill>
                          <a:srgbClr val="0070C0"/>
                        </a:solidFill>
                        <a:latin typeface="+mn-lt"/>
                        <a:ea typeface="+mn-ea"/>
                        <a:cs typeface="+mn-cs"/>
                      </a:endParaRPr>
                    </a:p>
                    <a:p>
                      <a:pPr marL="0" algn="ctr" defTabSz="914400" rtl="0" eaLnBrk="1" latinLnBrk="0" hangingPunct="1"/>
                      <a:endParaRPr lang="cs-CZ" sz="18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Doplnění chybějící infrastruktury lesních podniků</a:t>
                      </a:r>
                    </a:p>
                    <a:p>
                      <a:pPr marL="0" algn="ctr" defTabSz="914400" rtl="0" eaLnBrk="1" latinLnBrk="0" hangingPunct="1"/>
                      <a:endParaRPr lang="en-US" sz="1600" b="1" kern="1200" cap="all" baseline="0" dirty="0">
                        <a:solidFill>
                          <a:srgbClr val="0070C0"/>
                        </a:solidFill>
                        <a:latin typeface="+mn-lt"/>
                        <a:ea typeface="+mn-ea"/>
                        <a:cs typeface="+mn-cs"/>
                      </a:endParaRPr>
                    </a:p>
                    <a:p>
                      <a:pPr marL="285750" indent="-285750">
                        <a:buFont typeface="Arial" panose="020B0604020202020204" pitchFamily="34" charset="0"/>
                        <a:buChar char="•"/>
                      </a:pPr>
                      <a:r>
                        <a:rPr lang="cs-CZ" sz="1800" kern="1200" dirty="0">
                          <a:solidFill>
                            <a:schemeClr val="tx1"/>
                          </a:solidFill>
                          <a:effectLst/>
                          <a:latin typeface="+mn-lt"/>
                          <a:ea typeface="+mn-ea"/>
                          <a:cs typeface="+mn-cs"/>
                        </a:rPr>
                        <a:t>Celková délka lesních cest v ČR je 50 171 km a hustota cestní sítě je 18,78 m/ha lesa. Je potřeba dostavět 7 700 km (odpovídá investici 31 mld. Kč) a opravit či rekonstruovat 15 000 km lesních cest stávajících (průměrně odpovídá investici 4,25 mld. Kč/rok). Vzhledem k probíhající a do budoucna trvající kalamitě je nutné počítat s vysokým zatížením lesních cest navýšením frekvence a hmotnosti odvozů dříví, proto identifikovaná potřeba bude pravděpodobně podhodnocená.  </a:t>
                      </a:r>
                    </a:p>
                    <a:p>
                      <a:pPr marL="285750" indent="-285750">
                        <a:buFont typeface="Arial" panose="020B0604020202020204" pitchFamily="34" charset="0"/>
                        <a:buChar char="•"/>
                      </a:pPr>
                      <a:r>
                        <a:rPr lang="cs-CZ" sz="1800" kern="1200" dirty="0">
                          <a:solidFill>
                            <a:schemeClr val="tx1"/>
                          </a:solidFill>
                          <a:effectLst/>
                          <a:latin typeface="+mn-lt"/>
                          <a:ea typeface="+mn-ea"/>
                          <a:cs typeface="+mn-cs"/>
                        </a:rPr>
                        <a:t>V současné době je plocha vhodných skladovacích ploch pro kalamitní dříví 66 ha s kapacitou cca 660 000 m3.</a:t>
                      </a:r>
                    </a:p>
                    <a:p>
                      <a:pPr marL="285750" indent="-285750">
                        <a:buFont typeface="Arial" panose="020B0604020202020204" pitchFamily="34" charset="0"/>
                        <a:buChar char="•"/>
                      </a:pPr>
                      <a:r>
                        <a:rPr lang="cs-CZ" sz="1800" kern="1200" dirty="0">
                          <a:solidFill>
                            <a:schemeClr val="tx1"/>
                          </a:solidFill>
                          <a:effectLst/>
                          <a:latin typeface="+mn-lt"/>
                          <a:ea typeface="+mn-ea"/>
                          <a:cs typeface="+mn-cs"/>
                        </a:rPr>
                        <a:t>Pro potřeby pokrytí meziročního nárůstu objemu těžeb o dvojnásobek je potřeba navýšit skladovací plochu alespoň o polovinu na hodnotu 150 ha. pro kapacitu 1,5 mil m3 kalamitního dříví.</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421691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B: „</a:t>
            </a:r>
            <a:r>
              <a:rPr lang="cs-CZ" sz="3200" dirty="0">
                <a:solidFill>
                  <a:srgbClr val="FF0000"/>
                </a:solidFill>
              </a:rPr>
              <a:t>Zvýšení konkurenceschopnosti lesnictví a posílení orientace na trhu – PS Lesy</a:t>
            </a:r>
            <a:r>
              <a:rPr lang="cs-CZ" sz="3200" dirty="0"/>
              <a:t>“ - </a:t>
            </a:r>
            <a:r>
              <a:rPr lang="cs-CZ" sz="3200" b="1" dirty="0"/>
              <a:t>INTERVENCE</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1371369120"/>
              </p:ext>
            </p:extLst>
          </p:nvPr>
        </p:nvGraphicFramePr>
        <p:xfrm>
          <a:off x="159026" y="1086679"/>
          <a:ext cx="11820939" cy="402336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s-CZ" b="1" cap="all" baseline="0" dirty="0">
                        <a:solidFill>
                          <a:srgbClr val="0070C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ekonomickou udržitelnost a životaschopnost lesního hospodářství</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kern="1200" cap="all" baseline="0" dirty="0">
                          <a:solidFill>
                            <a:srgbClr val="0070C0"/>
                          </a:solidFill>
                          <a:latin typeface="+mn-lt"/>
                          <a:ea typeface="+mn-ea"/>
                          <a:cs typeface="+mn-cs"/>
                        </a:rPr>
                        <a:t>POTŘEBA 2. Zajistit investiční rozvoj souvisejících oborů</a:t>
                      </a:r>
                      <a:endParaRPr lang="en-US"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Doplnění chybějící infrastruktury lesních podniků</a:t>
                      </a:r>
                      <a:endParaRPr lang="en-US" sz="1600" b="1" kern="1200" cap="all" baseline="0" dirty="0">
                        <a:solidFill>
                          <a:srgbClr val="0070C0"/>
                        </a:solidFill>
                        <a:latin typeface="+mn-lt"/>
                        <a:ea typeface="+mn-ea"/>
                        <a:cs typeface="+mn-cs"/>
                      </a:endParaRPr>
                    </a:p>
                    <a:p>
                      <a:pPr algn="ctr"/>
                      <a:endParaRPr lang="en-US" sz="1600" cap="all" baseline="0" dirty="0">
                        <a:solidFill>
                          <a:srgbClr val="0070C0"/>
                        </a:solidFill>
                      </a:endParaRPr>
                    </a:p>
                    <a:p>
                      <a:r>
                        <a:rPr lang="cs-CZ" sz="1600" b="1" dirty="0">
                          <a:solidFill>
                            <a:srgbClr val="00B050"/>
                          </a:solidFill>
                        </a:rPr>
                        <a:t>NÁVRH INTERVENCE:</a:t>
                      </a:r>
                    </a:p>
                    <a:p>
                      <a:endParaRPr lang="cs-CZ" sz="1600" b="1" dirty="0">
                        <a:solidFill>
                          <a:srgbClr val="00B050"/>
                        </a:solidFill>
                      </a:endParaRPr>
                    </a:p>
                    <a:p>
                      <a:pPr marL="0" indent="0">
                        <a:buNone/>
                      </a:pPr>
                      <a:r>
                        <a:rPr lang="en-US" sz="1600" b="1" dirty="0"/>
                        <a:t>3</a:t>
                      </a:r>
                      <a:r>
                        <a:rPr lang="cs-CZ" sz="1600" b="1" dirty="0"/>
                        <a:t>.</a:t>
                      </a:r>
                      <a:r>
                        <a:rPr lang="en-US" sz="1600" b="1" dirty="0"/>
                        <a:t> </a:t>
                      </a:r>
                      <a:r>
                        <a:rPr lang="en-US" sz="1600" b="1" dirty="0" err="1"/>
                        <a:t>Intervence</a:t>
                      </a:r>
                      <a:r>
                        <a:rPr lang="en-US" sz="1600" b="1" dirty="0"/>
                        <a:t> v </a:t>
                      </a:r>
                      <a:r>
                        <a:rPr lang="en-US" sz="1600" b="1" dirty="0" err="1"/>
                        <a:t>rozvoji</a:t>
                      </a:r>
                      <a:r>
                        <a:rPr lang="en-US" sz="1600" b="1" dirty="0"/>
                        <a:t> </a:t>
                      </a:r>
                      <a:r>
                        <a:rPr lang="en-US" sz="1600" b="1" dirty="0" err="1"/>
                        <a:t>venkova</a:t>
                      </a:r>
                      <a:r>
                        <a:rPr lang="cs-CZ" sz="1600" b="1" dirty="0"/>
                        <a:t> –</a:t>
                      </a:r>
                      <a:r>
                        <a:rPr lang="en-US" sz="1600" b="1" dirty="0"/>
                        <a:t> </a:t>
                      </a:r>
                      <a:endParaRPr lang="cs-CZ" sz="1600" b="1" dirty="0"/>
                    </a:p>
                    <a:p>
                      <a:pPr lvl="0"/>
                      <a:r>
                        <a:rPr lang="cs-CZ" sz="1600" b="1" dirty="0"/>
                        <a:t>d</a:t>
                      </a:r>
                      <a:r>
                        <a:rPr lang="en-US" sz="1600" b="1" dirty="0"/>
                        <a:t>) </a:t>
                      </a:r>
                      <a:r>
                        <a:rPr lang="cs-CZ" sz="1600" b="1" i="1" kern="1200" dirty="0">
                          <a:solidFill>
                            <a:schemeClr val="tx1"/>
                          </a:solidFill>
                          <a:effectLst/>
                          <a:latin typeface="+mn-lt"/>
                          <a:ea typeface="+mn-ea"/>
                          <a:cs typeface="+mn-cs"/>
                        </a:rPr>
                        <a:t>Investice</a:t>
                      </a:r>
                    </a:p>
                    <a:p>
                      <a:pPr lvl="0"/>
                      <a:r>
                        <a:rPr lang="cs-CZ" sz="1600" i="1" kern="1200" dirty="0">
                          <a:solidFill>
                            <a:schemeClr val="tx1"/>
                          </a:solidFill>
                          <a:effectLst/>
                          <a:latin typeface="+mn-lt"/>
                          <a:ea typeface="+mn-ea"/>
                          <a:cs typeface="+mn-cs"/>
                        </a:rPr>
                        <a:t>- Investice do obnovy stárnoucího strojního vybavení vlastníků lesů i </a:t>
                      </a:r>
                      <a:r>
                        <a:rPr lang="cs-CZ" sz="1600" i="1" kern="1200" dirty="0" err="1">
                          <a:solidFill>
                            <a:schemeClr val="tx1"/>
                          </a:solidFill>
                          <a:effectLst/>
                          <a:latin typeface="+mn-lt"/>
                          <a:ea typeface="+mn-ea"/>
                          <a:cs typeface="+mn-cs"/>
                        </a:rPr>
                        <a:t>službových</a:t>
                      </a:r>
                      <a:r>
                        <a:rPr lang="cs-CZ" sz="1600" i="1" kern="1200" dirty="0">
                          <a:solidFill>
                            <a:schemeClr val="tx1"/>
                          </a:solidFill>
                          <a:effectLst/>
                          <a:latin typeface="+mn-lt"/>
                          <a:ea typeface="+mn-ea"/>
                          <a:cs typeface="+mn-cs"/>
                        </a:rPr>
                        <a:t> subjektů v lesním hospodářství a navazujících - odvětví</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technologií pro asanaci kalamitního dříví</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výstavby a rekonstrukce lesní dopravní sítě</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skladů dříví</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odstraňování povodňových škod</a:t>
                      </a:r>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409512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1" y="0"/>
            <a:ext cx="11476382" cy="980661"/>
          </a:xfrm>
        </p:spPr>
        <p:txBody>
          <a:bodyPr>
            <a:noAutofit/>
          </a:bodyPr>
          <a:lstStyle/>
          <a:p>
            <a:r>
              <a:rPr lang="cs-CZ" sz="3200" dirty="0"/>
              <a:t>Specifický cíl D: „</a:t>
            </a:r>
            <a:r>
              <a:rPr lang="cs-CZ" sz="3200" dirty="0">
                <a:solidFill>
                  <a:srgbClr val="FF0000"/>
                </a:solidFill>
              </a:rPr>
              <a:t>Příspěvek k přizpůsobení se změnám klimatu a jejich zmírnění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1467113819"/>
              </p:ext>
            </p:extLst>
          </p:nvPr>
        </p:nvGraphicFramePr>
        <p:xfrm>
          <a:off x="304801" y="1085353"/>
          <a:ext cx="11593285" cy="4480560"/>
        </p:xfrm>
        <a:graphic>
          <a:graphicData uri="http://schemas.openxmlformats.org/drawingml/2006/table">
            <a:tbl>
              <a:tblPr firstRow="1" bandRow="1">
                <a:tableStyleId>{5940675A-B579-460E-94D1-54222C63F5DA}</a:tableStyleId>
              </a:tblPr>
              <a:tblGrid>
                <a:gridCol w="11593285">
                  <a:extLst>
                    <a:ext uri="{9D8B030D-6E8A-4147-A177-3AD203B41FA5}">
                      <a16:colId xmlns:a16="http://schemas.microsoft.com/office/drawing/2014/main" val="776049439"/>
                    </a:ext>
                  </a:extLst>
                </a:gridCol>
              </a:tblGrid>
              <a:tr h="4339223">
                <a:tc>
                  <a:txBody>
                    <a:bodyPr/>
                    <a:lstStyle/>
                    <a:p>
                      <a:pPr algn="ct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Zlepšit ochranu a obranu lesů vůči škodlivým činitelům</a:t>
                      </a:r>
                    </a:p>
                    <a:p>
                      <a:pPr algn="ctr"/>
                      <a:endParaRPr lang="en-US" sz="1600" b="1" kern="1200" cap="all" baseline="0" dirty="0">
                        <a:solidFill>
                          <a:srgbClr val="0070C0"/>
                        </a:solidFill>
                        <a:latin typeface="+mn-lt"/>
                        <a:ea typeface="+mn-ea"/>
                        <a:cs typeface="+mn-cs"/>
                      </a:endParaRPr>
                    </a:p>
                    <a:p>
                      <a:pPr marL="285750" indent="-285750">
                        <a:buFont typeface="Arial" panose="020B0604020202020204" pitchFamily="34" charset="0"/>
                        <a:buChar char="•"/>
                      </a:pPr>
                      <a:r>
                        <a:rPr lang="cs-CZ" sz="1600" kern="1200" dirty="0">
                          <a:solidFill>
                            <a:schemeClr val="tx1"/>
                          </a:solidFill>
                          <a:effectLst/>
                          <a:latin typeface="+mn-lt"/>
                          <a:ea typeface="+mn-ea"/>
                          <a:cs typeface="+mn-cs"/>
                        </a:rPr>
                        <a:t>Roční podíly nahodilých těžeb od roku 2015 násobně rostou. V roce 2017 byly zaznamenány nejvyšší objemy kůrovcových těžeb na našem území v historii.</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Výše evidovaných nahodilých těžeb vzrostla v roce 2017 na cca 7,5 mil. m3.</a:t>
                      </a:r>
                      <a:r>
                        <a:rPr lang="cs-CZ" sz="1600" kern="1200" baseline="0" dirty="0">
                          <a:solidFill>
                            <a:schemeClr val="tx1"/>
                          </a:solidFill>
                          <a:effectLst/>
                          <a:latin typeface="+mn-lt"/>
                          <a:ea typeface="+mn-ea"/>
                          <a:cs typeface="+mn-cs"/>
                        </a:rPr>
                        <a:t> </a:t>
                      </a:r>
                      <a:r>
                        <a:rPr lang="cs-CZ" sz="1600" kern="1200" dirty="0">
                          <a:solidFill>
                            <a:schemeClr val="tx1"/>
                          </a:solidFill>
                          <a:effectLst/>
                          <a:latin typeface="+mn-lt"/>
                          <a:ea typeface="+mn-ea"/>
                          <a:cs typeface="+mn-cs"/>
                        </a:rPr>
                        <a:t>Jen u celkového objemu evidovaného smrkového kůrovcového dříví došlo v roce 2017 k meziročnímu nárůstu o více než 25%. Postiženy a ohroženy jsou zejména porosty v nižších a středních polohách. V rámci ČR jde o rozsáhlá území, na kterých mohou být ohroženy funkce lesa. </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Defoliace je u jehličnanů do roku 2004 patrný postupný nárůst zastoupení silně poškozených stromů s defoliací nad 60 %, u listnatých stromů se</a:t>
                      </a:r>
                      <a:r>
                        <a:rPr lang="cs-CZ" sz="1600" kern="1200" baseline="0" dirty="0">
                          <a:solidFill>
                            <a:schemeClr val="tx1"/>
                          </a:solidFill>
                          <a:effectLst/>
                          <a:latin typeface="+mn-lt"/>
                          <a:ea typeface="+mn-ea"/>
                          <a:cs typeface="+mn-cs"/>
                        </a:rPr>
                        <a:t> </a:t>
                      </a:r>
                      <a:r>
                        <a:rPr lang="cs-CZ" sz="1600" kern="1200" dirty="0">
                          <a:solidFill>
                            <a:schemeClr val="tx1"/>
                          </a:solidFill>
                          <a:effectLst/>
                          <a:latin typeface="+mn-lt"/>
                          <a:ea typeface="+mn-ea"/>
                          <a:cs typeface="+mn-cs"/>
                        </a:rPr>
                        <a:t>střední míra poškození vyskytuje u 40 % dospělých listnatých stromů.  </a:t>
                      </a:r>
                    </a:p>
                    <a:p>
                      <a:endParaRPr lang="cs-CZ" sz="1600" kern="1200" dirty="0">
                        <a:solidFill>
                          <a:srgbClr val="FF0000"/>
                        </a:solidFill>
                        <a:effectLst/>
                        <a:latin typeface="+mn-lt"/>
                        <a:ea typeface="+mn-ea"/>
                        <a:cs typeface="+mn-cs"/>
                      </a:endParaRPr>
                    </a:p>
                    <a:p>
                      <a:pPr algn="ctr"/>
                      <a:r>
                        <a:rPr lang="cs-CZ" sz="1600" b="1" kern="1200" cap="all" baseline="0" dirty="0">
                          <a:solidFill>
                            <a:srgbClr val="0070C0"/>
                          </a:solidFill>
                          <a:latin typeface="+mn-lt"/>
                          <a:ea typeface="+mn-ea"/>
                          <a:cs typeface="+mn-cs"/>
                        </a:rPr>
                        <a:t>POTŘEBA 2. Zajistit obnovu, péči a výchovu lesních porostů k plnění funkcí lesa na kalamitních holinách</a:t>
                      </a:r>
                    </a:p>
                    <a:p>
                      <a:pPr algn="ctr"/>
                      <a:endParaRPr lang="en-US" sz="1600" b="1" kern="1200" cap="all" baseline="0" dirty="0">
                        <a:solidFill>
                          <a:srgbClr val="0070C0"/>
                        </a:solidFill>
                        <a:latin typeface="+mn-lt"/>
                        <a:ea typeface="+mn-ea"/>
                        <a:cs typeface="+mn-cs"/>
                      </a:endParaRP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Problémy se zdravotním stavem lesů do značné míry vyplývají z pozměněné druhové skladby lesních porostů.</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Změna druhové skladby postupně probíhá v možnostech daných produkčním cyklem a legislativou – např. zastoupení smrku pokleslo od roku 2000 o 3,8 %.</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Při současném odumírání lesních porostů v oblasti Moravy a Slezska lze předpokládat rychlejší změnu zastoupení dřevin, což nese rizika spojená s rychlou obnovou lesa na rozlehlých územích, především zajištění dostatku vhodného reprodukčního materiálu a ochrana založených kultur proti zvěři.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1092937"/>
                  </a:ext>
                </a:extLst>
              </a:tr>
            </a:tbl>
          </a:graphicData>
        </a:graphic>
      </p:graphicFrame>
    </p:spTree>
    <p:extLst>
      <p:ext uri="{BB962C8B-B14F-4D97-AF65-F5344CB8AC3E}">
        <p14:creationId xmlns:p14="http://schemas.microsoft.com/office/powerpoint/2010/main" val="339092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D: „</a:t>
            </a:r>
            <a:r>
              <a:rPr lang="cs-CZ" sz="3200" dirty="0">
                <a:solidFill>
                  <a:srgbClr val="FF0000"/>
                </a:solidFill>
              </a:rPr>
              <a:t>Příspěvek k přizpůsobení se změnám klimatu a jejich zmírnění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1250320720"/>
              </p:ext>
            </p:extLst>
          </p:nvPr>
        </p:nvGraphicFramePr>
        <p:xfrm>
          <a:off x="159026" y="1086679"/>
          <a:ext cx="11820939" cy="322045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algn="ctr" defTabSz="914400" rtl="0" eaLnBrk="1" latinLnBrk="0" hangingPunct="1"/>
                      <a:endParaRPr lang="cs-CZ" sz="18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Zlepšit </a:t>
                      </a:r>
                      <a:r>
                        <a:rPr lang="cs-CZ" sz="1600" b="1" kern="1200" cap="all" baseline="0" dirty="0" err="1">
                          <a:solidFill>
                            <a:srgbClr val="0070C0"/>
                          </a:solidFill>
                          <a:latin typeface="+mn-lt"/>
                          <a:ea typeface="+mn-ea"/>
                          <a:cs typeface="+mn-cs"/>
                        </a:rPr>
                        <a:t>vodoochranné</a:t>
                      </a:r>
                      <a:r>
                        <a:rPr lang="cs-CZ" sz="1600" b="1" kern="1200" cap="all" baseline="0" dirty="0">
                          <a:solidFill>
                            <a:srgbClr val="0070C0"/>
                          </a:solidFill>
                          <a:latin typeface="+mn-lt"/>
                          <a:ea typeface="+mn-ea"/>
                          <a:cs typeface="+mn-cs"/>
                        </a:rPr>
                        <a:t> a </a:t>
                      </a:r>
                      <a:r>
                        <a:rPr lang="cs-CZ" sz="1600" b="1" kern="1200" cap="all" baseline="0" dirty="0" err="1">
                          <a:solidFill>
                            <a:srgbClr val="0070C0"/>
                          </a:solidFill>
                          <a:latin typeface="+mn-lt"/>
                          <a:ea typeface="+mn-ea"/>
                          <a:cs typeface="+mn-cs"/>
                        </a:rPr>
                        <a:t>půdoochranné</a:t>
                      </a:r>
                      <a:r>
                        <a:rPr lang="cs-CZ" sz="1600" b="1" kern="1200" cap="all" baseline="0" dirty="0">
                          <a:solidFill>
                            <a:srgbClr val="0070C0"/>
                          </a:solidFill>
                          <a:latin typeface="+mn-lt"/>
                          <a:ea typeface="+mn-ea"/>
                          <a:cs typeface="+mn-cs"/>
                        </a:rPr>
                        <a:t> funkce lesních porostů</a:t>
                      </a:r>
                    </a:p>
                    <a:p>
                      <a:pPr marL="0" algn="ctr" defTabSz="914400" rtl="0" eaLnBrk="1" latinLnBrk="0" hangingPunct="1"/>
                      <a:endParaRPr lang="en-US" sz="1600" b="1" kern="1200" cap="all" baseline="0" dirty="0">
                        <a:solidFill>
                          <a:srgbClr val="0070C0"/>
                        </a:solidFill>
                        <a:latin typeface="+mn-lt"/>
                        <a:ea typeface="+mn-ea"/>
                        <a:cs typeface="+mn-cs"/>
                      </a:endParaRPr>
                    </a:p>
                    <a:p>
                      <a:endParaRPr lang="cs-CZ" sz="1600" kern="1200" dirty="0">
                        <a:solidFill>
                          <a:schemeClr val="tx1"/>
                        </a:solidFill>
                        <a:effectLst/>
                        <a:latin typeface="+mn-lt"/>
                        <a:ea typeface="+mn-ea"/>
                        <a:cs typeface="+mn-cs"/>
                      </a:endParaRP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Pro snížení ztrát vody výparem je nezbytné celkové ochlazení krajiny zastíněním a narušováním vysychavých větrů zvětšením podílu lesních a vodních ploch.</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Pro nakládání s vodou v lesích jsou podstatná opatření úpravy toků a hrazení bystřin.</a:t>
                      </a: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Pro udržení, popřípadě zlepšení infiltrace, retence a akumulace vody je především nutná péče o šetrné technologie v těžebních procesech.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287574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D: „</a:t>
            </a:r>
            <a:r>
              <a:rPr lang="cs-CZ" sz="3200" dirty="0">
                <a:solidFill>
                  <a:srgbClr val="FF0000"/>
                </a:solidFill>
              </a:rPr>
              <a:t>Příspěvek k přizpůsobení se změnám klimatu a jejich zmírnění - PS Lesy</a:t>
            </a:r>
            <a:r>
              <a:rPr lang="cs-CZ" sz="3200" dirty="0"/>
              <a:t>“- </a:t>
            </a:r>
            <a:r>
              <a:rPr lang="cs-CZ" sz="3200" b="1" dirty="0"/>
              <a:t>INTERVENCE</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3368427472"/>
              </p:ext>
            </p:extLst>
          </p:nvPr>
        </p:nvGraphicFramePr>
        <p:xfrm>
          <a:off x="159026" y="1086679"/>
          <a:ext cx="11820939" cy="423672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cap="all" baseline="0" dirty="0">
                        <a:solidFill>
                          <a:srgbClr val="0070C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cap="all" baseline="0" dirty="0">
                        <a:solidFill>
                          <a:srgbClr val="0070C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Zlepšit ochranu a obranu lesů vůči škodlivým činitelům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s-CZ" sz="1600" b="1" kern="1200" cap="all" baseline="0" dirty="0">
                          <a:solidFill>
                            <a:srgbClr val="0070C0"/>
                          </a:solidFill>
                          <a:latin typeface="+mn-lt"/>
                          <a:ea typeface="+mn-ea"/>
                          <a:cs typeface="+mn-cs"/>
                        </a:rPr>
                        <a:t>POTŘEBA 2. Zajistit obnovu, péči a výchovu lesních porostů k plnění funkcí lesa na kalamitních holinách</a:t>
                      </a:r>
                      <a:endParaRPr lang="en-US" sz="1600" b="1" kern="1200" cap="all" baseline="0" dirty="0">
                        <a:solidFill>
                          <a:srgbClr val="0070C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Zlepšit </a:t>
                      </a:r>
                      <a:r>
                        <a:rPr lang="cs-CZ" sz="1600" b="1" kern="1200" cap="all" baseline="0" dirty="0" err="1">
                          <a:solidFill>
                            <a:srgbClr val="0070C0"/>
                          </a:solidFill>
                          <a:latin typeface="+mn-lt"/>
                          <a:ea typeface="+mn-ea"/>
                          <a:cs typeface="+mn-cs"/>
                        </a:rPr>
                        <a:t>vodoochranné</a:t>
                      </a:r>
                      <a:r>
                        <a:rPr lang="cs-CZ" sz="1600" b="1" kern="1200" cap="all" baseline="0" dirty="0">
                          <a:solidFill>
                            <a:srgbClr val="0070C0"/>
                          </a:solidFill>
                          <a:latin typeface="+mn-lt"/>
                          <a:ea typeface="+mn-ea"/>
                          <a:cs typeface="+mn-cs"/>
                        </a:rPr>
                        <a:t> a </a:t>
                      </a:r>
                      <a:r>
                        <a:rPr lang="cs-CZ" sz="1600" b="1" kern="1200" cap="all" baseline="0" dirty="0" err="1">
                          <a:solidFill>
                            <a:srgbClr val="0070C0"/>
                          </a:solidFill>
                          <a:latin typeface="+mn-lt"/>
                          <a:ea typeface="+mn-ea"/>
                          <a:cs typeface="+mn-cs"/>
                        </a:rPr>
                        <a:t>půdoochranné</a:t>
                      </a:r>
                      <a:r>
                        <a:rPr lang="cs-CZ" sz="1600" b="1" kern="1200" cap="all" baseline="0" dirty="0">
                          <a:solidFill>
                            <a:srgbClr val="0070C0"/>
                          </a:solidFill>
                          <a:latin typeface="+mn-lt"/>
                          <a:ea typeface="+mn-ea"/>
                          <a:cs typeface="+mn-cs"/>
                        </a:rPr>
                        <a:t> funkce lesních porostů</a:t>
                      </a:r>
                      <a:endParaRPr lang="en-US" sz="1600" b="1" kern="1200" cap="all" baseline="0" dirty="0">
                        <a:solidFill>
                          <a:srgbClr val="0070C0"/>
                        </a:solidFill>
                        <a:latin typeface="+mn-lt"/>
                        <a:ea typeface="+mn-ea"/>
                        <a:cs typeface="+mn-cs"/>
                      </a:endParaRP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cs-CZ" sz="1600" cap="all" baseline="0" dirty="0">
                        <a:solidFill>
                          <a:srgbClr val="0070C0"/>
                        </a:solidFill>
                      </a:endParaRPr>
                    </a:p>
                    <a:p>
                      <a:pPr algn="ctr"/>
                      <a:endParaRPr lang="en-US" sz="1600" cap="all" baseline="0" dirty="0">
                        <a:solidFill>
                          <a:srgbClr val="0070C0"/>
                        </a:solidFill>
                      </a:endParaRPr>
                    </a:p>
                    <a:p>
                      <a:r>
                        <a:rPr lang="cs-CZ" sz="1600" b="1" dirty="0">
                          <a:solidFill>
                            <a:srgbClr val="00B050"/>
                          </a:solidFill>
                        </a:rPr>
                        <a:t>NÁVRH INTERVENCE:</a:t>
                      </a:r>
                    </a:p>
                    <a:p>
                      <a:pPr marL="0" indent="0">
                        <a:buNone/>
                      </a:pPr>
                      <a:r>
                        <a:rPr lang="en-US" sz="1600" b="1" dirty="0"/>
                        <a:t>3</a:t>
                      </a:r>
                      <a:r>
                        <a:rPr lang="cs-CZ" sz="1600" b="1" dirty="0"/>
                        <a:t>.</a:t>
                      </a:r>
                      <a:r>
                        <a:rPr lang="en-US" sz="1600" b="1" dirty="0"/>
                        <a:t> </a:t>
                      </a:r>
                      <a:r>
                        <a:rPr lang="en-US" sz="1600" b="1" dirty="0" err="1"/>
                        <a:t>Intervence</a:t>
                      </a:r>
                      <a:r>
                        <a:rPr lang="en-US" sz="1600" b="1" dirty="0"/>
                        <a:t> v </a:t>
                      </a:r>
                      <a:r>
                        <a:rPr lang="en-US" sz="1600" b="1" dirty="0" err="1"/>
                        <a:t>rozvoji</a:t>
                      </a:r>
                      <a:r>
                        <a:rPr lang="en-US" sz="1600" b="1" dirty="0"/>
                        <a:t> </a:t>
                      </a:r>
                      <a:r>
                        <a:rPr lang="en-US" sz="1600" b="1" dirty="0" err="1"/>
                        <a:t>venkova</a:t>
                      </a:r>
                      <a:r>
                        <a:rPr lang="cs-CZ" sz="1600" b="1" dirty="0"/>
                        <a:t> –</a:t>
                      </a:r>
                      <a:r>
                        <a:rPr lang="en-US" sz="1600" b="1" dirty="0"/>
                        <a:t> </a:t>
                      </a:r>
                      <a:endParaRPr lang="cs-CZ" sz="1600" b="1" dirty="0"/>
                    </a:p>
                    <a:p>
                      <a:pPr lvl="0"/>
                      <a:r>
                        <a:rPr lang="cs-CZ" sz="1600" b="1" dirty="0"/>
                        <a:t>d</a:t>
                      </a:r>
                      <a:r>
                        <a:rPr lang="en-US" sz="1600" b="1" dirty="0"/>
                        <a:t>) </a:t>
                      </a:r>
                      <a:r>
                        <a:rPr lang="cs-CZ" sz="1600" b="1" i="1" kern="1200" dirty="0">
                          <a:solidFill>
                            <a:schemeClr val="tx1"/>
                          </a:solidFill>
                          <a:effectLst/>
                          <a:latin typeface="+mn-lt"/>
                          <a:ea typeface="+mn-ea"/>
                          <a:cs typeface="+mn-cs"/>
                        </a:rPr>
                        <a:t>Investice</a:t>
                      </a:r>
                    </a:p>
                    <a:p>
                      <a:pPr lvl="0"/>
                      <a:r>
                        <a:rPr lang="cs-CZ" sz="1600" i="1" kern="1200" dirty="0">
                          <a:solidFill>
                            <a:schemeClr val="tx1"/>
                          </a:solidFill>
                          <a:effectLst/>
                          <a:latin typeface="+mn-lt"/>
                          <a:ea typeface="+mn-ea"/>
                          <a:cs typeface="+mn-cs"/>
                        </a:rPr>
                        <a:t>- Investice do technologií pro asanaci kalamitního dříví a následně do obnovy kalamitních ploch</a:t>
                      </a:r>
                      <a:endParaRPr lang="cs-CZ" sz="1600" kern="1200" dirty="0">
                        <a:solidFill>
                          <a:schemeClr val="tx1"/>
                        </a:solidFill>
                        <a:effectLst/>
                        <a:latin typeface="+mn-lt"/>
                        <a:ea typeface="+mn-ea"/>
                        <a:cs typeface="+mn-cs"/>
                      </a:endParaRPr>
                    </a:p>
                    <a:p>
                      <a:pPr lvl="0"/>
                      <a:r>
                        <a:rPr lang="cs-CZ" sz="1600" i="1" kern="1200" dirty="0">
                          <a:solidFill>
                            <a:schemeClr val="tx1"/>
                          </a:solidFill>
                          <a:effectLst/>
                          <a:latin typeface="+mn-lt"/>
                          <a:ea typeface="+mn-ea"/>
                          <a:cs typeface="+mn-cs"/>
                        </a:rPr>
                        <a:t>- Investice do půdo a </a:t>
                      </a:r>
                      <a:r>
                        <a:rPr lang="cs-CZ" sz="1600" i="1" kern="1200" dirty="0" err="1">
                          <a:solidFill>
                            <a:schemeClr val="tx1"/>
                          </a:solidFill>
                          <a:effectLst/>
                          <a:latin typeface="+mn-lt"/>
                          <a:ea typeface="+mn-ea"/>
                          <a:cs typeface="+mn-cs"/>
                        </a:rPr>
                        <a:t>vodotechnických</a:t>
                      </a:r>
                      <a:r>
                        <a:rPr lang="cs-CZ" sz="1600" i="1" kern="1200" dirty="0">
                          <a:solidFill>
                            <a:schemeClr val="tx1"/>
                          </a:solidFill>
                          <a:effectLst/>
                          <a:latin typeface="+mn-lt"/>
                          <a:ea typeface="+mn-ea"/>
                          <a:cs typeface="+mn-cs"/>
                        </a:rPr>
                        <a:t> zařízení (hrazení bystřina a strží, retenční nádrže, malé voní nádrže)</a:t>
                      </a:r>
                      <a:endParaRPr lang="cs-CZ" sz="1600" kern="1200" dirty="0">
                        <a:solidFill>
                          <a:schemeClr val="tx1"/>
                        </a:solidFill>
                        <a:effectLst/>
                        <a:latin typeface="+mn-lt"/>
                        <a:ea typeface="+mn-ea"/>
                        <a:cs typeface="+mn-cs"/>
                      </a:endParaRPr>
                    </a:p>
                    <a:p>
                      <a:r>
                        <a:rPr lang="cs-CZ" sz="1600" i="1" kern="1200" dirty="0">
                          <a:solidFill>
                            <a:schemeClr val="tx1"/>
                          </a:solidFill>
                          <a:effectLst/>
                          <a:latin typeface="+mn-lt"/>
                          <a:ea typeface="+mn-ea"/>
                          <a:cs typeface="+mn-cs"/>
                        </a:rPr>
                        <a:t>- Investice do odstraňování povodňových škod</a:t>
                      </a:r>
                      <a:endParaRPr lang="cs-CZ" sz="16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234820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1" y="0"/>
            <a:ext cx="11476382" cy="980661"/>
          </a:xfrm>
        </p:spPr>
        <p:txBody>
          <a:bodyPr>
            <a:noAutofit/>
          </a:bodyPr>
          <a:lstStyle/>
          <a:p>
            <a:r>
              <a:rPr lang="cs-CZ" sz="3200" dirty="0"/>
              <a:t>Specifický cíl F: „</a:t>
            </a:r>
            <a:r>
              <a:rPr lang="cs-CZ" sz="3200" dirty="0">
                <a:solidFill>
                  <a:srgbClr val="FF0000"/>
                </a:solidFill>
              </a:rPr>
              <a:t>Ochrana přírody a krajiny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634908048"/>
              </p:ext>
            </p:extLst>
          </p:nvPr>
        </p:nvGraphicFramePr>
        <p:xfrm>
          <a:off x="304801" y="1085353"/>
          <a:ext cx="11593285" cy="4968240"/>
        </p:xfrm>
        <a:graphic>
          <a:graphicData uri="http://schemas.openxmlformats.org/drawingml/2006/table">
            <a:tbl>
              <a:tblPr firstRow="1" bandRow="1">
                <a:tableStyleId>{5940675A-B579-460E-94D1-54222C63F5DA}</a:tableStyleId>
              </a:tblPr>
              <a:tblGrid>
                <a:gridCol w="11593285">
                  <a:extLst>
                    <a:ext uri="{9D8B030D-6E8A-4147-A177-3AD203B41FA5}">
                      <a16:colId xmlns:a16="http://schemas.microsoft.com/office/drawing/2014/main" val="776049439"/>
                    </a:ext>
                  </a:extLst>
                </a:gridCol>
              </a:tblGrid>
              <a:tr h="4339223">
                <a:tc>
                  <a:txBody>
                    <a:bodyPr/>
                    <a:lstStyle/>
                    <a:p>
                      <a:pPr algn="ctr"/>
                      <a:r>
                        <a:rPr lang="cs-CZ" sz="1600" b="1" cap="all" baseline="0" dirty="0">
                          <a:solidFill>
                            <a:srgbClr val="0070C0"/>
                          </a:solidFill>
                        </a:rPr>
                        <a:t>POTŘEBA 1</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vhodný reprodukční materiál lesních dřevin a posílit biologickou rozmanitost lesního ekosystému</a:t>
                      </a:r>
                    </a:p>
                    <a:p>
                      <a:pPr algn="ctr"/>
                      <a:endParaRPr lang="en-US" sz="1600" b="1" kern="1200" cap="all" baseline="0" dirty="0">
                        <a:solidFill>
                          <a:srgbClr val="0070C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Zajištění dostatku kvalitního materiálu je stěžejní záležitost každého vlastníka lesa, zejména při současném vývoji kalamitní situace v rámci celé ČR. V případech některých populací a ekotypů dřevin se jedná o záležitost doslova existenční. Informační systém evidence reprodukčního materiálu k 31.12.2017 vede v rejstříku uznaných zdrojů 66 639,44 ha selektovaných zdrojů reprodukčního materiálu (z toho v NP - Národním programu ochrany a reprodukce genofondů lesních dřevin je v současnosti zařazeno 4 334 ha genetických zdrojů) Potenciál vhodných selektovaných porostů fenotypové třídy A (všech dřevin) a fenotypové třídy B (mimo dřeviny SM,BO,MD) vhodných pro zařazení do  NP činní  52 310,79 h. V případě omezení maximální celkové výměry zařazených porostů téhož vlastníka na 1000ha je  potenciál 15 426,63 ha geneticky hodnotných porostů v rámci území ČR</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600" kern="1200" dirty="0">
                        <a:solidFill>
                          <a:schemeClr val="tx1"/>
                        </a:solidFill>
                        <a:effectLst/>
                        <a:latin typeface="+mn-lt"/>
                        <a:ea typeface="+mn-ea"/>
                        <a:cs typeface="+mn-cs"/>
                      </a:endParaRPr>
                    </a:p>
                    <a:p>
                      <a:pPr algn="ctr"/>
                      <a:r>
                        <a:rPr lang="cs-CZ" sz="1600" b="1" kern="1200" cap="all" baseline="0" dirty="0">
                          <a:solidFill>
                            <a:srgbClr val="0070C0"/>
                          </a:solidFill>
                          <a:latin typeface="+mn-lt"/>
                          <a:ea typeface="+mn-ea"/>
                          <a:cs typeface="+mn-cs"/>
                        </a:rPr>
                        <a:t>POTŘEBA 2. Revitalizovat lesy v imisních oblastech</a:t>
                      </a:r>
                    </a:p>
                    <a:p>
                      <a:pPr algn="ctr"/>
                      <a:endParaRPr lang="en-US" sz="1600" b="1" kern="1200" cap="all" baseline="0" dirty="0">
                        <a:solidFill>
                          <a:srgbClr val="0070C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kern="1200" dirty="0">
                          <a:solidFill>
                            <a:schemeClr val="tx1"/>
                          </a:solidFill>
                          <a:effectLst/>
                          <a:latin typeface="+mn-lt"/>
                          <a:ea typeface="+mn-ea"/>
                          <a:cs typeface="+mn-cs"/>
                        </a:rPr>
                        <a:t>Porosty náhradních dřevin zakládané v minulém století zejména v Krušných horách jsou u některých druhů náhradních dřevin za hranicí jejich životnosti a od přelomu století došlo k postupnému plošnému kalamitnímu rozpadu a odumírání těchto porostů i vlivem expanze houbového </a:t>
                      </a:r>
                      <a:r>
                        <a:rPr lang="cs-CZ" sz="1600" kern="1200" dirty="0" err="1">
                          <a:solidFill>
                            <a:schemeClr val="tx1"/>
                          </a:solidFill>
                          <a:effectLst/>
                          <a:latin typeface="+mn-lt"/>
                          <a:ea typeface="+mn-ea"/>
                          <a:cs typeface="+mn-cs"/>
                        </a:rPr>
                        <a:t>patogena</a:t>
                      </a:r>
                      <a:r>
                        <a:rPr lang="cs-CZ" sz="1600" kern="1200" dirty="0">
                          <a:solidFill>
                            <a:schemeClr val="tx1"/>
                          </a:solidFill>
                          <a:effectLst/>
                          <a:latin typeface="+mn-lt"/>
                          <a:ea typeface="+mn-ea"/>
                          <a:cs typeface="+mn-cs"/>
                        </a:rPr>
                        <a:t> </a:t>
                      </a:r>
                      <a:r>
                        <a:rPr lang="cs-CZ" sz="1600" kern="1200" dirty="0" err="1">
                          <a:solidFill>
                            <a:schemeClr val="tx1"/>
                          </a:solidFill>
                          <a:effectLst/>
                          <a:latin typeface="+mn-lt"/>
                          <a:ea typeface="+mn-ea"/>
                          <a:cs typeface="+mn-cs"/>
                        </a:rPr>
                        <a:t>kloubnatky</a:t>
                      </a:r>
                      <a:r>
                        <a:rPr lang="cs-CZ" sz="1600" kern="1200" dirty="0">
                          <a:solidFill>
                            <a:schemeClr val="tx1"/>
                          </a:solidFill>
                          <a:effectLst/>
                          <a:latin typeface="+mn-lt"/>
                          <a:ea typeface="+mn-ea"/>
                          <a:cs typeface="+mn-cs"/>
                        </a:rPr>
                        <a:t> smrkové. Z šetření 2017 je zřejmé urychlené řešení na ploše 12 500 ha na náhorní plošině Krušných hor. Na ostatní ploše s vyšším podílem zastoupení cílových dřevin, bude možné dokončit přeměnu porostů vhodnou výchovou, celkem na ploše 6 300 ha náhorní plošiny Krušných hor. Dále je na náhorní plošině 2 800 ha porostů náhradních dřevin, převážně modřínových, kde je současný dobrý stav porostů do budoucna nejistý. Porosty se rozpadají rychleji, než postupuje harmonogram přeměn řádného lesnického hospodaření.</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1092937"/>
                  </a:ext>
                </a:extLst>
              </a:tr>
            </a:tbl>
          </a:graphicData>
        </a:graphic>
      </p:graphicFrame>
    </p:spTree>
    <p:extLst>
      <p:ext uri="{BB962C8B-B14F-4D97-AF65-F5344CB8AC3E}">
        <p14:creationId xmlns:p14="http://schemas.microsoft.com/office/powerpoint/2010/main" val="283195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026" y="153092"/>
            <a:ext cx="11926957" cy="814318"/>
          </a:xfrm>
        </p:spPr>
        <p:txBody>
          <a:bodyPr>
            <a:noAutofit/>
          </a:bodyPr>
          <a:lstStyle/>
          <a:p>
            <a:r>
              <a:rPr lang="cs-CZ" sz="3200" dirty="0"/>
              <a:t>Specifický cíl F: „</a:t>
            </a:r>
            <a:r>
              <a:rPr lang="cs-CZ" sz="3200" dirty="0">
                <a:solidFill>
                  <a:srgbClr val="FF0000"/>
                </a:solidFill>
              </a:rPr>
              <a:t>Ochrana přírody a krajiny – PS Lesy</a:t>
            </a:r>
            <a:r>
              <a:rPr lang="cs-CZ" sz="3200" dirty="0"/>
              <a:t>“ – </a:t>
            </a:r>
            <a:r>
              <a:rPr lang="cs-CZ" sz="3200" b="1" dirty="0"/>
              <a:t>POTŘEBY</a:t>
            </a:r>
            <a:endParaRPr lang="en-US" sz="3200" b="1" dirty="0"/>
          </a:p>
        </p:txBody>
      </p:sp>
      <p:graphicFrame>
        <p:nvGraphicFramePr>
          <p:cNvPr id="4" name="Tabulka 3"/>
          <p:cNvGraphicFramePr>
            <a:graphicFrameLocks noGrp="1"/>
          </p:cNvGraphicFramePr>
          <p:nvPr>
            <p:extLst>
              <p:ext uri="{D42A27DB-BD31-4B8C-83A1-F6EECF244321}">
                <p14:modId xmlns:p14="http://schemas.microsoft.com/office/powerpoint/2010/main" val="44093164"/>
              </p:ext>
            </p:extLst>
          </p:nvPr>
        </p:nvGraphicFramePr>
        <p:xfrm>
          <a:off x="159026" y="1086679"/>
          <a:ext cx="11820939" cy="3220450"/>
        </p:xfrm>
        <a:graphic>
          <a:graphicData uri="http://schemas.openxmlformats.org/drawingml/2006/table">
            <a:tbl>
              <a:tblPr firstRow="1" bandRow="1">
                <a:tableStyleId>{5940675A-B579-460E-94D1-54222C63F5DA}</a:tableStyleId>
              </a:tblPr>
              <a:tblGrid>
                <a:gridCol w="11820939">
                  <a:extLst>
                    <a:ext uri="{9D8B030D-6E8A-4147-A177-3AD203B41FA5}">
                      <a16:colId xmlns:a16="http://schemas.microsoft.com/office/drawing/2014/main" val="776049439"/>
                    </a:ext>
                  </a:extLst>
                </a:gridCol>
              </a:tblGrid>
              <a:tr h="3220450">
                <a:tc>
                  <a:txBody>
                    <a:bodyPr/>
                    <a:lstStyle/>
                    <a:p>
                      <a:pPr marL="285750" indent="-285750" algn="ctr" defTabSz="914400" rtl="0" eaLnBrk="1" latinLnBrk="0" hangingPunct="1">
                        <a:buFont typeface="Arial" panose="020B0604020202020204" pitchFamily="34" charset="0"/>
                        <a:buChar char="•"/>
                      </a:pPr>
                      <a:endParaRPr lang="cs-CZ" sz="1800" b="1" kern="1200" cap="all" baseline="0" dirty="0">
                        <a:solidFill>
                          <a:srgbClr val="0070C0"/>
                        </a:solidFill>
                        <a:latin typeface="+mn-lt"/>
                        <a:ea typeface="+mn-ea"/>
                        <a:cs typeface="+mn-cs"/>
                      </a:endParaRPr>
                    </a:p>
                    <a:p>
                      <a:pPr marL="0" algn="ctr" defTabSz="914400" rtl="0" eaLnBrk="1" latinLnBrk="0" hangingPunct="1"/>
                      <a:r>
                        <a:rPr lang="cs-CZ" sz="1600" b="1" kern="1200" cap="all" baseline="0" dirty="0">
                          <a:solidFill>
                            <a:srgbClr val="0070C0"/>
                          </a:solidFill>
                          <a:latin typeface="+mn-lt"/>
                          <a:ea typeface="+mn-ea"/>
                          <a:cs typeface="+mn-cs"/>
                        </a:rPr>
                        <a:t>POTŘEBA 3</a:t>
                      </a:r>
                      <a:r>
                        <a:rPr lang="en-US" sz="1600" b="1" kern="1200" cap="all" baseline="0" dirty="0">
                          <a:solidFill>
                            <a:srgbClr val="0070C0"/>
                          </a:solidFill>
                          <a:latin typeface="+mn-lt"/>
                          <a:ea typeface="+mn-ea"/>
                          <a:cs typeface="+mn-cs"/>
                        </a:rPr>
                        <a:t>. </a:t>
                      </a:r>
                      <a:r>
                        <a:rPr lang="cs-CZ" sz="1600" b="1" kern="1200" cap="all" baseline="0" dirty="0">
                          <a:solidFill>
                            <a:srgbClr val="0070C0"/>
                          </a:solidFill>
                          <a:latin typeface="+mn-lt"/>
                          <a:ea typeface="+mn-ea"/>
                          <a:cs typeface="+mn-cs"/>
                        </a:rPr>
                        <a:t>Zajistit udržitelný rozvoj rekreační funkce lesa </a:t>
                      </a:r>
                    </a:p>
                    <a:p>
                      <a:pPr marL="0" algn="ctr" defTabSz="914400" rtl="0" eaLnBrk="1" latinLnBrk="0" hangingPunct="1"/>
                      <a:endParaRPr lang="en-US" sz="1600" b="1" kern="1200" cap="all" baseline="0" dirty="0">
                        <a:solidFill>
                          <a:srgbClr val="0070C0"/>
                        </a:solidFill>
                        <a:latin typeface="+mn-lt"/>
                        <a:ea typeface="+mn-ea"/>
                        <a:cs typeface="+mn-cs"/>
                      </a:endParaRPr>
                    </a:p>
                    <a:p>
                      <a:endParaRPr lang="cs-CZ" sz="1600" kern="1200" dirty="0">
                        <a:solidFill>
                          <a:schemeClr val="tx1"/>
                        </a:solidFill>
                        <a:effectLst/>
                        <a:latin typeface="+mn-lt"/>
                        <a:ea typeface="+mn-ea"/>
                        <a:cs typeface="+mn-cs"/>
                      </a:endParaRPr>
                    </a:p>
                    <a:p>
                      <a:pPr marL="285750" indent="-285750">
                        <a:buFont typeface="Arial" panose="020B0604020202020204" pitchFamily="34" charset="0"/>
                        <a:buChar char="•"/>
                      </a:pPr>
                      <a:r>
                        <a:rPr lang="cs-CZ" sz="1600" kern="1200" dirty="0">
                          <a:solidFill>
                            <a:schemeClr val="tx1"/>
                          </a:solidFill>
                          <a:effectLst/>
                          <a:latin typeface="+mn-lt"/>
                          <a:ea typeface="+mn-ea"/>
                          <a:cs typeface="+mn-cs"/>
                        </a:rPr>
                        <a:t>Pozitivní efekty řady funkcí lesa jsou důsledkem dodatečných ekonomických vkladů vlastníků lesa. Vlastníci lesů často musí pokrýt vícenáklady spojené se zabezpečením rostoucích požadavků společnosti na intenzifikaci některých funkcí lesa (např. rekreační, environmentální - </a:t>
                      </a:r>
                      <a:r>
                        <a:rPr lang="cs-CZ" sz="1600" kern="1200" dirty="0" err="1">
                          <a:solidFill>
                            <a:schemeClr val="tx1"/>
                          </a:solidFill>
                          <a:effectLst/>
                          <a:latin typeface="+mn-lt"/>
                          <a:ea typeface="+mn-ea"/>
                          <a:cs typeface="+mn-cs"/>
                        </a:rPr>
                        <a:t>půdoochranné</a:t>
                      </a:r>
                      <a:r>
                        <a:rPr lang="cs-CZ" sz="1600" kern="1200" dirty="0">
                          <a:solidFill>
                            <a:schemeClr val="tx1"/>
                          </a:solidFill>
                          <a:effectLst/>
                          <a:latin typeface="+mn-lt"/>
                          <a:ea typeface="+mn-ea"/>
                          <a:cs typeface="+mn-cs"/>
                        </a:rPr>
                        <a:t>, vodohospodářské apod.) při klesajících či stagnujících cenách hlavního zdroje</a:t>
                      </a:r>
                      <a:r>
                        <a:rPr lang="cs-CZ" sz="1600" kern="1200" baseline="0" dirty="0">
                          <a:solidFill>
                            <a:schemeClr val="tx1"/>
                          </a:solidFill>
                          <a:effectLst/>
                          <a:latin typeface="+mn-lt"/>
                          <a:ea typeface="+mn-ea"/>
                          <a:cs typeface="+mn-cs"/>
                        </a:rPr>
                        <a:t> financování</a:t>
                      </a:r>
                      <a:r>
                        <a:rPr lang="cs-CZ" sz="1600" kern="1200" dirty="0">
                          <a:solidFill>
                            <a:schemeClr val="tx1"/>
                          </a:solidFill>
                          <a:effectLst/>
                          <a:latin typeface="+mn-lt"/>
                          <a:ea typeface="+mn-ea"/>
                          <a:cs typeface="+mn-cs"/>
                        </a:rPr>
                        <a:t> lesního hospodářství - surového dříví. Problém nadále nebude pouze ekonomický, ale i časový a kapacitní.</a:t>
                      </a:r>
                      <a:r>
                        <a:rPr lang="cs-CZ" sz="1600" kern="1200" baseline="0" dirty="0">
                          <a:solidFill>
                            <a:schemeClr val="tx1"/>
                          </a:solidFill>
                          <a:effectLst/>
                          <a:latin typeface="+mn-lt"/>
                          <a:ea typeface="+mn-ea"/>
                          <a:cs typeface="+mn-cs"/>
                        </a:rPr>
                        <a:t> N</a:t>
                      </a:r>
                      <a:r>
                        <a:rPr lang="cs-CZ" sz="1600" kern="1200" dirty="0">
                          <a:solidFill>
                            <a:schemeClr val="tx1"/>
                          </a:solidFill>
                          <a:effectLst/>
                          <a:latin typeface="+mn-lt"/>
                          <a:ea typeface="+mn-ea"/>
                          <a:cs typeface="+mn-cs"/>
                        </a:rPr>
                        <a:t>a mnoha místech budou vlastníci lesa nuceni upřít značnou část svého úsilí o zachování zákonných lhůt, udržení lesního hospodaření a řešení odbytových možností, tudíž zajišťování rekreačních funkcí se pravděpodobně pro vlastníky stane okrajovou záležitostí. V současné době hlavními problémy v této oblasti jsou nedostatečná infrastruktura pro rekreační potřeby společnosti a dále její usměrňování.</a:t>
                      </a:r>
                      <a:endParaRPr lang="cs-CZ" sz="1600" kern="1200" dirty="0">
                        <a:solidFill>
                          <a:srgbClr val="FF0000"/>
                        </a:solidFill>
                        <a:effectLst/>
                        <a:latin typeface="+mn-lt"/>
                        <a:ea typeface="+mn-ea"/>
                        <a:cs typeface="+mn-cs"/>
                      </a:endParaRPr>
                    </a:p>
                    <a:p>
                      <a:endParaRPr lang="cs-CZ" sz="1800" kern="1200" dirty="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3231596"/>
                  </a:ext>
                </a:extLst>
              </a:tr>
            </a:tbl>
          </a:graphicData>
        </a:graphic>
      </p:graphicFrame>
    </p:spTree>
    <p:extLst>
      <p:ext uri="{BB962C8B-B14F-4D97-AF65-F5344CB8AC3E}">
        <p14:creationId xmlns:p14="http://schemas.microsoft.com/office/powerpoint/2010/main" val="38525278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kument" ma:contentTypeID="0x0101004206D1F23D4B7D41BAFDD078F70E603C" ma:contentTypeVersion="0" ma:contentTypeDescription="Vytvoří nový dokument" ma:contentTypeScope="" ma:versionID="a47036528e8bb7f1311485dffa5fb69f">
  <xsd:schema xmlns:xsd="http://www.w3.org/2001/XMLSchema" xmlns:xs="http://www.w3.org/2001/XMLSchema" xmlns:p="http://schemas.microsoft.com/office/2006/metadata/properties" xmlns:ns2="bc3fb474-7ee0-46e5-8a88-7652e86342ee" targetNamespace="http://schemas.microsoft.com/office/2006/metadata/properties" ma:root="true" ma:fieldsID="a8f09a479c298ec734ac2a5224c49aa1" ns2:_="">
    <xsd:import namespace="bc3fb474-7ee0-46e5-8a88-7652e86342e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3fb474-7ee0-46e5-8a88-7652e86342ee"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Zachovat ID" ma:description="Ponechat ID po přidání"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bc3fb474-7ee0-46e5-8a88-7652e86342ee">PPJUKTQ2N3EH-1-120707</_dlc_DocId>
    <_dlc_DocIdUrl xmlns="bc3fb474-7ee0-46e5-8a88-7652e86342ee">
      <Url>http://dms/_layouts/15/DocIdRedir.aspx?ID=PPJUKTQ2N3EH-1-120707</Url>
      <Description>PPJUKTQ2N3EH-1-120707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EAE86C-36DF-4CAE-9CE9-EAA4E0F64777}">
  <ds:schemaRefs>
    <ds:schemaRef ds:uri="http://schemas.microsoft.com/sharepoint/events"/>
  </ds:schemaRefs>
</ds:datastoreItem>
</file>

<file path=customXml/itemProps2.xml><?xml version="1.0" encoding="utf-8"?>
<ds:datastoreItem xmlns:ds="http://schemas.openxmlformats.org/officeDocument/2006/customXml" ds:itemID="{3583D74F-ED20-4185-8F00-8E8BF5F9AF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3fb474-7ee0-46e5-8a88-7652e86342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A516CC-CC54-45B4-8780-6722D9B734EE}">
  <ds:schemaRefs>
    <ds:schemaRef ds:uri="http://purl.org/dc/elements/1.1/"/>
    <ds:schemaRef ds:uri="http://schemas.microsoft.com/office/2006/metadata/properties"/>
    <ds:schemaRef ds:uri="bc3fb474-7ee0-46e5-8a88-7652e86342e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21A98839-7B1E-44B5-8943-0988D9F77D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351</TotalTime>
  <Words>2108</Words>
  <Application>Microsoft Office PowerPoint</Application>
  <PresentationFormat>Širokoúhlá obrazovka</PresentationFormat>
  <Paragraphs>143</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Podklady pro jednání s profesními svazy k přípravě SZP po roce 2020: PRIORITY A NAVRŽENÉ SMĚRY K ŘEŠENÍ </vt:lpstr>
      <vt:lpstr>Specifický cíl B: „ Zvýšení konkurenceschopnosti lesnictví a posílení orientace na trhu – PS Lesy“ – POTŘEBY</vt:lpstr>
      <vt:lpstr>Specifický cíl B: „Zvýšení konkurenceschopnosti lesnictví a posílení orientace na trhu – PS Lesy“ – POTŘEBY</vt:lpstr>
      <vt:lpstr>Specifický cíl B: „Zvýšení konkurenceschopnosti lesnictví a posílení orientace na trhu – PS Lesy“ - INTERVENCE</vt:lpstr>
      <vt:lpstr>Specifický cíl D: „Příspěvek k přizpůsobení se změnám klimatu a jejich zmírnění - PS Lesy“ – POTŘEBY</vt:lpstr>
      <vt:lpstr>Specifický cíl D: „Příspěvek k přizpůsobení se změnám klimatu a jejich zmírnění - PS Lesy“ – POTŘEBY</vt:lpstr>
      <vt:lpstr>Specifický cíl D: „Příspěvek k přizpůsobení se změnám klimatu a jejich zmírnění - PS Lesy“- INTERVENCE</vt:lpstr>
      <vt:lpstr>Specifický cíl F: „Ochrana přírody a krajiny – PS Lesy“ – POTŘEBY</vt:lpstr>
      <vt:lpstr>Specifický cíl F: „Ochrana přírody a krajiny – PS Lesy“ – POTŘEBY</vt:lpstr>
      <vt:lpstr>Specifický cíl F: „Ochrana přírody a krajiny – PS Lesy“ – INTERVENCE</vt:lpstr>
      <vt:lpstr>Specifický cíl J: „Průřezový cíl – přenos znalostí – PS Lesy“ – POTŘEBY</vt:lpstr>
      <vt:lpstr>Specifický cíl J: „Průřezový cíl – přenos znalostí – PS Lesy“ – POTŘEBY</vt:lpstr>
      <vt:lpstr>Specifický cíl J: „Průřezový cíl – přenos znalostí – PS Lesy“ –INTERVENCE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Jelínek Ladislav</dc:creator>
  <cp:lastModifiedBy>Novotná Klára</cp:lastModifiedBy>
  <cp:revision>33</cp:revision>
  <dcterms:created xsi:type="dcterms:W3CDTF">2018-09-26T12:02:09Z</dcterms:created>
  <dcterms:modified xsi:type="dcterms:W3CDTF">2018-10-09T12:56:49Z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0x0101004206D1F23D4B7D41BAFDD078F70E603C</vt:lpwstr>
  </property>
  <property fmtid="{D5CDD505-2E9C-101B-9397-08002B2CF9AE}" pid="3" name="_dlc_DocIdItemGuid">
    <vt:lpwstr>fea16c13-6bc2-4b74-86d9-36918949dace</vt:lpwstr>
  </property>
</Properties>
</file>