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0518D04-81B0-4478-BE74-380F36BDC75B}">
  <a:tblStyle styleId="{20518D04-81B0-4478-BE74-380F36BDC75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4A913492-704C-4A09-B8B7-2C8E900B430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n"/>
          <p:cNvSpPr txBox="1"/>
          <p:nvPr>
            <p:ph idx="2" type="hdr"/>
          </p:nvPr>
        </p:nvSpPr>
        <p:spPr>
          <a:xfrm>
            <a:off x="0" y="0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n"/>
          <p:cNvSpPr txBox="1"/>
          <p:nvPr>
            <p:ph idx="10" type="dt"/>
          </p:nvPr>
        </p:nvSpPr>
        <p:spPr>
          <a:xfrm>
            <a:off x="3850443" y="0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n"/>
          <p:cNvSpPr/>
          <p:nvPr>
            <p:ph idx="3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" name="Google Shape;15;n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n"/>
          <p:cNvSpPr txBox="1"/>
          <p:nvPr>
            <p:ph idx="11" type="ftr"/>
          </p:nvPr>
        </p:nvSpPr>
        <p:spPr>
          <a:xfrm>
            <a:off x="0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n"/>
          <p:cNvSpPr txBox="1"/>
          <p:nvPr>
            <p:ph idx="12" type="sldNum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1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2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6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9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1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22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2:notes"/>
          <p:cNvSpPr txBox="1"/>
          <p:nvPr>
            <p:ph idx="12" type="sldNum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23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3:notes"/>
          <p:cNvSpPr txBox="1"/>
          <p:nvPr>
            <p:ph idx="12" type="sldNum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4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5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6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8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8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9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0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1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1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2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2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3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obsah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6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6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Jenom nadpis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8" name="Google Shape;78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>
            <p:ph type="ctrTitle"/>
          </p:nvPr>
        </p:nvSpPr>
        <p:spPr>
          <a:xfrm>
            <a:off x="1524000" y="201025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cs-CZ" sz="5400"/>
              <a:t>Podklady pro jednání s profesními svazy k přípravě SZP po roce 2020:</a:t>
            </a:r>
            <a:br>
              <a:rPr lang="cs-CZ" sz="5400"/>
            </a:br>
            <a:r>
              <a:rPr lang="cs-CZ" sz="5400"/>
              <a:t>PRIORITY A NAVRŽENÉ SMĚRY K ŘEŠENÍ </a:t>
            </a:r>
            <a:endParaRPr sz="5400"/>
          </a:p>
        </p:txBody>
      </p:sp>
      <p:sp>
        <p:nvSpPr>
          <p:cNvPr id="98" name="Google Shape;98;p13"/>
          <p:cNvSpPr txBox="1"/>
          <p:nvPr>
            <p:ph idx="1" type="subTitle"/>
          </p:nvPr>
        </p:nvSpPr>
        <p:spPr>
          <a:xfrm>
            <a:off x="1524000" y="45164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11. 10. 2018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159025" y="66828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rPr lang="cs-CZ" sz="2600"/>
              <a:t>Specifický cíl C: „</a:t>
            </a:r>
            <a:r>
              <a:rPr b="1" lang="cs-CZ" sz="2600">
                <a:solidFill>
                  <a:srgbClr val="FF0000"/>
                </a:solidFill>
              </a:rPr>
              <a:t>Zlepšovat postavení </a:t>
            </a:r>
            <a:r>
              <a:rPr lang="cs-CZ" sz="2600">
                <a:solidFill>
                  <a:srgbClr val="FF0000"/>
                </a:solidFill>
              </a:rPr>
              <a:t> </a:t>
            </a:r>
            <a:r>
              <a:rPr b="1" lang="cs-CZ" sz="2600">
                <a:solidFill>
                  <a:srgbClr val="FF0000"/>
                </a:solidFill>
              </a:rPr>
              <a:t>zemědělců v hodnotovém řetězci</a:t>
            </a:r>
            <a:r>
              <a:rPr lang="cs-CZ" sz="2600">
                <a:solidFill>
                  <a:srgbClr val="FF0000"/>
                </a:solidFill>
              </a:rPr>
              <a:t> </a:t>
            </a:r>
            <a:r>
              <a:rPr lang="cs-CZ" sz="2600"/>
              <a:t>“ - </a:t>
            </a:r>
            <a:r>
              <a:rPr b="1" lang="cs-CZ" sz="2600"/>
              <a:t>INTERVENCE</a:t>
            </a:r>
            <a:endParaRPr b="1" sz="2600"/>
          </a:p>
        </p:txBody>
      </p:sp>
      <p:graphicFrame>
        <p:nvGraphicFramePr>
          <p:cNvPr id="153" name="Google Shape;153;p22"/>
          <p:cNvGraphicFramePr/>
          <p:nvPr/>
        </p:nvGraphicFramePr>
        <p:xfrm>
          <a:off x="159025" y="70621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3075"/>
              </a:tblGrid>
              <a:tr h="345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ELIMINOVAT NEKALÉ OBCHODNÍ PRAKTIKY  A DOMINANCI MALOOBCHODNÍCH ŘETĚZCŮ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3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>
                          <a:solidFill>
                            <a:srgbClr val="00B050"/>
                          </a:solidFill>
                        </a:rPr>
                        <a:t>NÁVRH INTERVENCE</a:t>
                      </a: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: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Stimulace spolupráce (intervence v rozvoji venkova: c) spolupráce)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Úprava legislativy vymezující a upravující nekalé obchodní praktiky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Rozvoj krátkých dodavatelských řetězců a alternativní cesty odbytu (intervence v rozvoji venkova: c) spolupráce)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koncentrace nabídky (odvětvové typy intervencí)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Rozvoj informačních portálů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4" name="Google Shape;154;p22"/>
          <p:cNvGraphicFramePr/>
          <p:nvPr/>
        </p:nvGraphicFramePr>
        <p:xfrm>
          <a:off x="159023" y="291572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684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POSÍLIT ZAVÁDĚNÍ JAKOSTNÍCH PRODUKTŮ ČI POTRAVIN ZARUČUJÍCÍCH JEJICH JEDINEČNOST  V PODOBĚ ZVLÁŠTNÍCH VLASTNOSTÍ ANEBO VÝROBNÍCH METOD A JEJICH MARKETING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7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Edukace výrobců (intervence v rozvoji venkova: b) výměna znalostí a informací)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Vertikální spolupráce (intervence v rozvoji venkova: c) spolupráce)</a:t>
                      </a:r>
                      <a:endParaRPr b="1" sz="18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5" name="Google Shape;155;p22"/>
          <p:cNvGraphicFramePr/>
          <p:nvPr/>
        </p:nvGraphicFramePr>
        <p:xfrm>
          <a:off x="159023" y="45978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338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3. </a:t>
                      </a: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STIMULOVAT FUNKČNÍ ORGANIZACE PRODUCENTŮ VYVAŽUJÍCÍ TRŽNÍ SÍLU NAVAZUJÍCÍCH ČLÁNKŮ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00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Stimulace spolupráce (odvětvové intervence; Intervence v rozvoji venkova: c) spolupráce)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Úprava národních podmínek odbytových organizací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Vzdělávání zemědělců (intervence v rozvoji venkova: b) výměna znalostí a informací)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>
            <p:ph type="title"/>
          </p:nvPr>
        </p:nvSpPr>
        <p:spPr>
          <a:xfrm>
            <a:off x="304801" y="0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Specifický cíl D: „</a:t>
            </a:r>
            <a:r>
              <a:rPr lang="cs-CZ">
                <a:solidFill>
                  <a:srgbClr val="FF0000"/>
                </a:solidFill>
              </a:rPr>
              <a:t>Změna klimatu</a:t>
            </a:r>
            <a:r>
              <a:rPr lang="cs-CZ"/>
              <a:t>“ – </a:t>
            </a:r>
            <a:r>
              <a:rPr b="1" lang="cs-CZ"/>
              <a:t>POTŘEBY</a:t>
            </a:r>
            <a:endParaRPr b="1"/>
          </a:p>
        </p:txBody>
      </p:sp>
      <p:graphicFrame>
        <p:nvGraphicFramePr>
          <p:cNvPr id="161" name="Google Shape;161;p23"/>
          <p:cNvGraphicFramePr/>
          <p:nvPr/>
        </p:nvGraphicFramePr>
        <p:xfrm>
          <a:off x="304801" y="77691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69150"/>
              </a:tblGrid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ZVÝŠIT ODOLNOST ZEMĚDĚLSTVÍ KE KLIMATICKÉ ZMĚNĚ 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255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 změnou klimatu (ZK) dochází k nárůstu teplot. Ty jsou příčinou poklesu výnosů zemědělských plodin, šíření nových chorob, škůdců a plevelů.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Nepříznivé trendy ZK také přinášejí častější výskyt hydrometeorologických extrémů (četnější a intenzivnější epizody sucha, přívalové deště a riziko vodní eroze , povodně, mrazová poškození).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Vlivem častějších výskytů extrémních srážek a následné erozi se snižuje retenční a infiltrační schopnost půdy, čímž ZK působí negativně na vodní bilance půd.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 častějším výskytem extrémních rychlostí větru se výrazně zvyšuje riziko větrné eroze. Silným větrem jsou ohroženy zejména plodiny s oporou (vinohrady, chmelnice), ale i ostatní plodiny a ovocné sady.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3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SNÍŽIT EMISE GHG ZE ZEMĚDĚLSTVÍ VČETNĚ SEKVESTRACE C DO PŮDY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2925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Nadměrné dávky minerálního dusíku nevyužitelného plodinou, vedou k vysokým emisím NOx z půd, zatímco intenzívní zpracování půdy (orba) vede k většímu uvolňování CO</a:t>
                      </a:r>
                      <a:r>
                        <a:rPr baseline="-2500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Malé využití nízkoemisních technologií pro aplikace statkových hnojiv (hadicové aplikátory, úprava fyzikálních a chemických vlastností kejdy), malé využívání možností technologických opatření pro únik GHG a NH3 ze skladování kejdy (zakrytí jímek, úprava chemických a fyzikálních vlastností kejdy).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Úbytek víceletých pícnin (pokles živočišné výroby) a nízké zastoupení meziplodin mají za následek snížení obsahu C v půdě.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Malá informovanost zemědělců a finanční náročnost opatření snižujících emise GHG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type="title"/>
          </p:nvPr>
        </p:nvSpPr>
        <p:spPr>
          <a:xfrm>
            <a:off x="304801" y="0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Specifický cíl D: „</a:t>
            </a:r>
            <a:r>
              <a:rPr lang="cs-CZ">
                <a:solidFill>
                  <a:srgbClr val="FF0000"/>
                </a:solidFill>
              </a:rPr>
              <a:t>Změna klimatu</a:t>
            </a:r>
            <a:r>
              <a:rPr lang="cs-CZ"/>
              <a:t>“ – </a:t>
            </a:r>
            <a:r>
              <a:rPr b="1" lang="cs-CZ"/>
              <a:t>POTŘEBY</a:t>
            </a:r>
            <a:endParaRPr b="1"/>
          </a:p>
        </p:txBody>
      </p:sp>
      <p:graphicFrame>
        <p:nvGraphicFramePr>
          <p:cNvPr id="167" name="Google Shape;167;p24"/>
          <p:cNvGraphicFramePr/>
          <p:nvPr/>
        </p:nvGraphicFramePr>
        <p:xfrm>
          <a:off x="258418" y="12009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69150"/>
              </a:tblGrid>
              <a:tr h="20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3. VYUŽÍT DOSTUPNÝ POTENCIÁL BIOMASY K VÝROBĚ ENERGIÍ Z OZE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477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 posledních 5 ti letech výroba energií z OZE v zemědělství a lesnictví stagnuje. Mohou za to zejména stále přetrvávající vysoké měrné investiční i provozní náklady (vysoké ceny paliva z biomasy), nízká účinnost většiny zdrojů, příliš svázané podmínky investičních pobídek, nejasný výhled legislativního prostředí a jeho časté, i retroaktivní, změny.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Podíl volné plochy pro bioenergetiku za předpokladu 100% potrav. soběstačnosti indentifikovaný v APB přesahuje 45% půdního fondu.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Nová směrnice o OZE (RED II) – cíl 32 % z celkové spotřeby v EU v 2030 předpokládá, že většina nové obnovitelné energie bude především z biomasy.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D: „</a:t>
            </a:r>
            <a:r>
              <a:rPr lang="cs-CZ" sz="3600">
                <a:solidFill>
                  <a:srgbClr val="FF0000"/>
                </a:solidFill>
              </a:rPr>
              <a:t>Změna klimatu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173" name="Google Shape;173;p25"/>
          <p:cNvGraphicFramePr/>
          <p:nvPr/>
        </p:nvGraphicFramePr>
        <p:xfrm>
          <a:off x="159026" y="10866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ZVÝŠIT ODOLNOST ZEMĚDĚLSTVÍ KE KLIMATICKÉ ZMĚNĚ</a:t>
                      </a:r>
                      <a:endParaRPr b="1" sz="1800" cap="non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SNÍŽIT EMISE GHG ZE ZEMĚDĚLSTVÍ VČETNĚ SEKVESTRACE C DO PŮDY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3. VYUŽÍT DOSTUPNÝ POTENCIÁL BIOMASY K VÝROBĚ ENERGIÍ Z OZE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0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b="1" lang="cs-CZ" sz="1800"/>
                        <a:t>Přímé platby oddělené od produkce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cs-CZ" sz="1800"/>
                        <a:t>d) režimy pro klima a životní prostředí – „ekorežimy“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/>
                        <a:t>2. Přímé platby vázané na produkci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a) podpora příjmu vázaná na produkci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/>
                        <a:t>3. Intervence v rozvoji venkova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cs-CZ" sz="1800"/>
                        <a:t>a) závazky v oblasti životního prostředí a klimatu a další závazky hospodaření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cs-CZ" sz="1800"/>
                        <a:t>c) znevýhodnění specifická pro určité oblasti vyplývající z určitých závazných požadavků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cs-CZ" sz="1800"/>
                        <a:t>d) investice,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cs-CZ" sz="1800"/>
                        <a:t>g) spolupráce,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cs-CZ" sz="1800"/>
                        <a:t>h) výměna znalostí a informací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E: „</a:t>
            </a:r>
            <a:r>
              <a:rPr lang="cs-CZ" sz="3600">
                <a:solidFill>
                  <a:srgbClr val="FF0000"/>
                </a:solidFill>
              </a:rPr>
              <a:t>Hospodaření s přírodními zdroji</a:t>
            </a:r>
            <a:r>
              <a:rPr lang="cs-CZ" sz="3600"/>
              <a:t>“– </a:t>
            </a:r>
            <a:r>
              <a:rPr b="1" lang="cs-CZ" sz="3600"/>
              <a:t>POTŘEBY </a:t>
            </a:r>
            <a:r>
              <a:rPr i="1" lang="cs-CZ" sz="2400"/>
              <a:t>půda</a:t>
            </a:r>
            <a:endParaRPr i="1" sz="2400"/>
          </a:p>
        </p:txBody>
      </p:sp>
      <p:graphicFrame>
        <p:nvGraphicFramePr>
          <p:cNvPr id="179" name="Google Shape;179;p26"/>
          <p:cNvGraphicFramePr/>
          <p:nvPr/>
        </p:nvGraphicFramePr>
        <p:xfrm>
          <a:off x="331304" y="9674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118575"/>
              </a:tblGrid>
              <a:tr h="3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ZLEPŠIT STAV ZEMĚDĚLSKÉ A LESNÍ PŮDY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2395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vodní erozí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ohroženo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60 %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ZPF</a:t>
                      </a:r>
                      <a:endParaRPr b="0" i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větrnou erozí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ohroženo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24 %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ZPF  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 silně erodovaných půdách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snížení hektarových výnosů až o 75 % </a:t>
                      </a:r>
                      <a:endParaRPr b="1" i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ztráta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z orné půdy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20,858 mil. tun erodované ornice za rok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b="1" i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finanční ztráty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způsobené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následky vodní eroze 17,851 mld. Kč ročně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(z toho 4,2 mld. hodnota ornice a 13,651 mld. náklady na sanaci a nápravu škod)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zásadní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úbytek organické hmoty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 některých půd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(podle bilancování OL v půdě obsah humusu snížen o 5 - 15 %) </a:t>
                      </a:r>
                      <a:endParaRPr b="0" i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podorničí utuženo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až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90 %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zemědělských půd</a:t>
                      </a:r>
                      <a:endParaRPr b="1" i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zhutněním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ohroženo přes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33 %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zemědělské půdy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(z toho 70 % je ohroženo technologických utužením)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b="0" i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acidifikací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vysoce ohroženo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43 %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půd 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nadlimitní hodnoty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obsahu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některých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rizikových prvků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 půdě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(kadmium, arsen, chrom, zinek, beryllium)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systematickou drenáží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odvodněno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cca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25 %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zemědělských půd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23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1"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E: „ </a:t>
            </a:r>
            <a:r>
              <a:rPr lang="cs-CZ" sz="3600">
                <a:solidFill>
                  <a:srgbClr val="FF0000"/>
                </a:solidFill>
              </a:rPr>
              <a:t>Hospodaření s přírodními zdroji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185" name="Google Shape;185;p27"/>
          <p:cNvGraphicFramePr/>
          <p:nvPr/>
        </p:nvGraphicFramePr>
        <p:xfrm>
          <a:off x="159026" y="10866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339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ZLEPŠIT STAV ZEMĚDĚLSKÉ A LESNÍ PŮDY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1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Aplikace vhodného množství organické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hmoty uplatňované na půdních blocích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(bilance OL)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Využívání osevních postupů se zařazením meziplodin, zlepšujících plodin, víceletých plodin, střídání plodin v závazku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Zajištění vegetačního pokryvu v průběhu celého roku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aplikace statkových a organických hnojiv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živočišné výroby v ohrožených lokalitách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Tvorba a údržba krajinných prvků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(podpora klasických a mobilních technických protierozních opatření)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Pozemkové úpravy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Omezení používání vybraných druhů POR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(pesticidů)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šetrných způsobů hospodaření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(např. EZ, IP)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Zachování travních porostů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Optimalizace velikosti půdních bloků</a:t>
                      </a:r>
                      <a:endParaRPr b="0" i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Transfer znalostí </a:t>
                      </a:r>
                      <a:r>
                        <a:rPr i="1" lang="cs-CZ" sz="1800">
                          <a:solidFill>
                            <a:schemeClr val="dk1"/>
                          </a:solidFill>
                        </a:rPr>
                        <a:t>(osvěta, poradenství)</a:t>
                      </a:r>
                      <a:endParaRPr b="0" i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Uvedená opatření budou řešena v rámci Strategického plánu zejména těmito typy intervencí:</a:t>
                      </a:r>
                      <a:endParaRPr b="0" i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Závazky v oblasti životního prostředí a klimatu a dalších závazků hospodaření (dle čl. 65 nařízení)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Znevýhodnění specifická pro určité oblasti vyplývající z určitých závazných požadavků (dle čl. 67 nařízení)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Investice (dle čl. 68 nařízení)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Režimy pro klima a životní prostředí (tzv. ekorežimy) – jednoleté závazky</a:t>
                      </a: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  (dle čl. 28)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Podmíněnost (dle čl. 11)</a:t>
                      </a:r>
                      <a:endParaRPr b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E: „</a:t>
            </a:r>
            <a:r>
              <a:rPr lang="cs-CZ" sz="3600">
                <a:solidFill>
                  <a:srgbClr val="FF0000"/>
                </a:solidFill>
              </a:rPr>
              <a:t>Hospodaření s přírodními zdroji</a:t>
            </a:r>
            <a:r>
              <a:rPr lang="cs-CZ" sz="3600"/>
              <a:t>“– </a:t>
            </a:r>
            <a:r>
              <a:rPr b="1" lang="cs-CZ" sz="3600"/>
              <a:t>POTŘEBY </a:t>
            </a:r>
            <a:r>
              <a:rPr i="1" lang="cs-CZ" sz="2400"/>
              <a:t>voda</a:t>
            </a:r>
            <a:endParaRPr i="1" sz="2400"/>
          </a:p>
        </p:txBody>
      </p:sp>
      <p:graphicFrame>
        <p:nvGraphicFramePr>
          <p:cNvPr id="191" name="Google Shape;191;p28"/>
          <p:cNvGraphicFramePr/>
          <p:nvPr/>
        </p:nvGraphicFramePr>
        <p:xfrm>
          <a:off x="159026" y="10866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516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2. ZVÝŠIT ZADRŽENÍ VODY V KRAJINĚ A ZLEPŠIT JAKOST PODZEMNÍ A POVRCHOVÉ VODY</a:t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0782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podzemní vody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zasaženy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pesticidy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ve všech zemědělsky využívaných oblastech ČR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(v 2015-2017 u 60 % vzorků nalezen nějaký pesticid)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nádrží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vstupuje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každoročně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celém povodí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1,23 mil. tun splavenin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(povodí 58 významných řešených nádrží),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tj.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726 tis. tun (605 tis. m</a:t>
                      </a:r>
                      <a:r>
                        <a:rPr b="1" baseline="3000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každoročně ukládaného sedimentu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toků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(v řešeném území)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vstupuje ročně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1,91 mil. tun erozních splavenin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tj.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3,2 mil. tun (přibližně 2,6 mil.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r>
                        <a:rPr b="1" baseline="3000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celé ČR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rybnících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uloženo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 mil m</a:t>
                      </a:r>
                      <a:r>
                        <a:rPr b="1" baseline="3000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sedimentů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pocházejících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 nadměrné eroze</a:t>
                      </a:r>
                      <a:endParaRPr b="0" i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náklady na vytěžení 1 t sedimentu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jsou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259,5 Kč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82 %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vodních útvarů povrchových vod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nedosahuje dobrého ekologického stavu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29 % dobrého chemického stavu</a:t>
                      </a:r>
                      <a:endParaRPr b="0" i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 organických látek problematické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pesticidy a jejich metabolity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(v roce 2016 překročilo limit pro ukazatel suma pesticidů 28,2 % vzorků, nejproblematičtější chloridazon desphenyl)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podíl zemědělské půdy ve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zranitelných oblastech dusičnany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50,2 %</a:t>
                      </a:r>
                      <a:endParaRPr b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plocha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ochranných pásmech vodních zdrojů a vodárenských nádrží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(OPVZ a OPVN)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je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11,5 %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nárůst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množství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použitých POR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 z.p. o 14,3 %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(období 2009-2017) 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28, 4 % říční sítě </a:t>
                      </a:r>
                      <a:r>
                        <a:rPr b="0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ČR </a:t>
                      </a:r>
                      <a:r>
                        <a:rPr b="1"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upraveno</a:t>
                      </a:r>
                      <a:endParaRPr b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E: „ </a:t>
            </a:r>
            <a:r>
              <a:rPr lang="cs-CZ" sz="3600">
                <a:solidFill>
                  <a:srgbClr val="FF0000"/>
                </a:solidFill>
              </a:rPr>
              <a:t>Hospodaření s přírodními zdroji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197" name="Google Shape;197;p29"/>
          <p:cNvGraphicFramePr/>
          <p:nvPr/>
        </p:nvGraphicFramePr>
        <p:xfrm>
          <a:off x="159026" y="10866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360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</a:t>
                      </a: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ZVÝŠIT ZADRŽENÍ VODY V KRAJINĚ A ZLEPŠIT JAKOST PODZEMNÍ A POVRCHOVÉ VODY</a:t>
                      </a:r>
                      <a:endParaRPr b="1"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10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Aplikace vhodného množství organické hmoty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(uplatňované na půdních blocích)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Omezení použití POR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(vymezení nejzranitelnějších zón, např. OPVZ)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hnojení podle půdních rozborů (podle požadavků rostlin a stavu porostu)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aplikace statkových a organických hnojiv</a:t>
                      </a:r>
                      <a:endParaRPr b="0" i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zakládání ochranných zatravněných pásů podél vodních toků a v infiltračních oblastech drenážních systémů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drobných opatření pro zpomalení odtoku vody z krajiny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(regulace vody v drenážních systémech, záchytné příkopy a záchytné průlehy, zatravněné údolnice, mokřady, víceúčelové nádrže)</a:t>
                      </a:r>
                      <a:endParaRPr b="0" sz="1800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Pozemkové úpravy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(technická retenční opatření)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šetrných způsobů hospodaření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(např. EZ, IP)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Zachování a rozšiřování ploch travních porostů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Optimalizace velikosti půdních bloků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Transfer znalostí </a:t>
                      </a:r>
                      <a:r>
                        <a:rPr b="0"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(osvěta, poradenství, podpora vzniku vodních družstev)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Uvedená opatření budou řešena v rámci Strategického plánu zejména těmito typy intervencí:</a:t>
                      </a:r>
                      <a:endParaRPr b="0" i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Závazky v oblasti životního prostředí a klimatu a dalších závazků hospodaření (dle čl. 65 nařízení)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Znevýhodnění specifická pro určité oblasti vyplývající z určitých závazných požadavků (dle čl. 67 nařízení)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Investice (dle čl. 68 nařízení)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Režimy pro klima a životní prostředí (tzv. ekorežimy) – jednoleté závazky</a:t>
                      </a: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  (dle čl. 28)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Podmíněnost (dle čl. 11)</a:t>
                      </a:r>
                      <a:endParaRPr b="0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>
            <p:ph type="title"/>
          </p:nvPr>
        </p:nvSpPr>
        <p:spPr>
          <a:xfrm>
            <a:off x="562061" y="218114"/>
            <a:ext cx="111855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F: „</a:t>
            </a:r>
            <a:r>
              <a:rPr lang="cs-CZ" sz="3600">
                <a:solidFill>
                  <a:srgbClr val="FF0000"/>
                </a:solidFill>
              </a:rPr>
              <a:t>Ochrana biodiverzity a krajiny</a:t>
            </a:r>
            <a:r>
              <a:rPr lang="cs-CZ" sz="3600"/>
              <a:t>“– </a:t>
            </a:r>
            <a:r>
              <a:rPr b="1" lang="cs-CZ" sz="3600"/>
              <a:t>POTŘEBY</a:t>
            </a:r>
            <a:endParaRPr b="1" sz="3600"/>
          </a:p>
        </p:txBody>
      </p:sp>
      <p:graphicFrame>
        <p:nvGraphicFramePr>
          <p:cNvPr id="203" name="Google Shape;203;p30"/>
          <p:cNvGraphicFramePr/>
          <p:nvPr/>
        </p:nvGraphicFramePr>
        <p:xfrm>
          <a:off x="622852" y="7139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250850"/>
              </a:tblGrid>
              <a:tr h="303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ZLEPŠIT STAV POPULACÍ DRUHŮ OVLIVNĚNÝCH HOSPODAŘENÍM NA ZEMĚDĚLSKÉ A LESNÍ PŮDĚ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251912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denní motýli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4. místo v Evropě v relativním počtu ztrát, pokles lučních motýlů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 30 %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(mezi roky 1990 a 2013)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blanokřídlí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ohroženo cca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druhové diverzity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brouci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ohroženo nebo vymřelo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85 %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druhů krasců, 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kovaříků,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druhů tesaříků (vliv lesního hospodaření), 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lesní druhy ptáků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v období 1982–2017 snížení početnosti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 cca 15 %</a:t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ptáci zemědělské krajiny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pokles téměř na polovinu (např. koroptev o více než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čejka o cca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zajíci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pokles mezi r. 1970–2016 cca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 75 %,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úbytek dalších savců závislých na zem. hospodaření (křeček, sysel)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  <a:tr h="453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ZVÝŠIT PESTROST A EKOLOGICKOU STABILITU ZEMĚDĚLSKÉ KRAJINY A ZACHOVAT PŘÍRODNÍ A PŘÍRODĚ BLÍZKÁ STANOVIŠTĚ NA ZEMĚDĚLSKÉ A LESNÍ PŮDĚ 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217370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rozlohy ČR jsou zachována tzv. přírodní stanoviště, pouze na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z rozlohy všech vodních stanovišť ČR lze identifikovat dochovaná přírodní stanoviště (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z nich se nachází v nepříznivém nebo méně příznivém stavu)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jen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30 %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rozlohy lesů je možné řadit mezi některý z typů přírodních stanovišť (stav těchto stanovišť je z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96 %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nepříznivý nebo méně příznivý)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stav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druhů evropsky významných cévnatých rostlin je hodnocen jako méně příznivý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(59%)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nebo nepříznivý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(27%)</a:t>
                      </a:r>
                      <a:endParaRPr/>
                    </a:p>
                    <a:p>
                      <a:pPr indent="-285750" lvl="0" marL="28575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nejméně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rostlin je považováno za silně invazní s prioritní potřebou sledování a aktivních zásahů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F: „</a:t>
            </a:r>
            <a:r>
              <a:rPr lang="cs-CZ" sz="3600">
                <a:solidFill>
                  <a:srgbClr val="FF0000"/>
                </a:solidFill>
              </a:rPr>
              <a:t>Ochrana biodiverzity a krajiny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209" name="Google Shape;209;p31"/>
          <p:cNvGraphicFramePr/>
          <p:nvPr/>
        </p:nvGraphicFramePr>
        <p:xfrm>
          <a:off x="453005" y="8305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18575"/>
              </a:tblGrid>
              <a:tr h="848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ZLEPŠIT STAV POPULACÍ DRUHŮ OVLIVNĚNÝCH HOSPODAŘENÍM NA ZEMĚDĚLSKÉ A LESNÍ PŮDĚ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ZVÝŠIT PESTROST A EKOLOGICKOU STABILITU ZEMĚDĚLSKÉ KRAJINY A ZACHOVAT PŘÍRODNÍ A PŘÍRODĚ BLÍZKÁ STANOVIŠTĚ NA ZEMĚDĚLSKÉ A LESNÍ PŮDĚ 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22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Podpora ochrany a tvorby krajinných prvků </a:t>
                      </a:r>
                      <a:endParaRPr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Vytváření mimoprodukčních ploch na orné půdě (biopásy, pásy na okrajích pozemků atd.)</a:t>
                      </a:r>
                      <a:endParaRPr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Podpora technického vybavení pro obhospodařování menších a  hůře dostupných ploch </a:t>
                      </a:r>
                      <a:endParaRPr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Šetrné způsoby hospodaření na travních porostech, orné půdě a trvalých kulturách, např. omezení intenzivních technologií na přírodních stanovištích nebo v blízkosti vodních stanovišť ve volné krajině (omezení typů hnojiv, omezení aplikace POR, výsev kvetoucích rostlin v meziřadí atd.)</a:t>
                      </a:r>
                      <a:endParaRPr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Zvýšit variabilitu podmínek v ošetřování travních  porostů s důrazem na rozrůznění termínů sečí, podpořit zvýšení pestrosti TTP (kvetoucí rostliny)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f)    Cílené managementy na OP a TTP na podporu ochrany vybraných druhů rostlin a živočichů (včetně hnízdišť)</a:t>
                      </a:r>
                      <a:endParaRPr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 startAt="7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Podpora pastvy na vybraných lokalitách</a:t>
                      </a:r>
                      <a:endParaRPr/>
                    </a:p>
                    <a:p>
                      <a:pPr indent="-342900" lvl="0" marL="3429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 startAt="7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Osvěta a poradenství</a:t>
                      </a:r>
                      <a:endParaRPr/>
                    </a:p>
                    <a:p>
                      <a:pPr indent="-285750" lvl="0" marL="40005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Uvedené typy aktivit budou řešeny v rámci Strategického plánu zejména těmito typy intervencí: Závazky v oblasti životního prostředí a klimatu a dalších závazků hospodaření (dle čl. 65 nařízení); Znevýhodnění specifická pro určité oblasti vyplývající z určitých závazných požadavků (dle čl. 67 nařízení); Investice (dle čl. 68 nařízení); Režimy pro klima a životní prostředí (tzv. ekorežimy) – jednoleté závazky  (dle čl. 28); Podmíněnost (dle čl. 11)</a:t>
                      </a:r>
                      <a:endParaRPr sz="18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Navrženo deset specifických cílů:</a:t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74982" y="1805230"/>
            <a:ext cx="11078700" cy="46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39750" lvl="0" marL="53975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	podporovat příjmy a odolnost životaschopných zemědělských podniků v celé Unii za účelem posílení bezpečnosti potravin;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zlepšovat tržní orientaci a zvyšovat konkurenceschopnost, včetně většího zaměření na výzkum, technologie a digitalizaci;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zlepšovat postavení zemědělců v hodnotovém řetězci;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přispívat ke zmírňování změny klimatu a přizpůsobování se této změně, jakož i k udržitelné energii;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podporovat udržitelný rozvoj přírodních zdrojů, jako je voda, půda a ovzduší, a účinné hospodaření s nimi;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přispívat k ochraně biologické rozmanitosti, posilovat ekosystémové služby a zachovávat stanoviště a krajiny; 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získávat mladé zemědělce a usnadňovat rozvoj podnikání ve venkovských oblastech;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podporovat zaměstnanost, růst, sociální začleňování a místní rozvoj ve venkovských oblastech, včetně biohospodářství a udržitelného lesního hospodářství;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zlepšovat reakci zemědělství EU na společenskou poptávku po potravinách a zdraví, včetně bezpečných, výživných a udržitelných potravin, potravinového odpadu, jakož i dobrých životních podmínek zvířat;</a:t>
            </a:r>
            <a:endParaRPr/>
          </a:p>
          <a:p>
            <a:pPr indent="-539750" lvl="0" marL="53975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lphaLcParenR" startAt="2"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průřezový cíl: podpora transferu znalostí z vědy a výzkumu do praxe.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2"/>
          <p:cNvSpPr txBox="1"/>
          <p:nvPr>
            <p:ph type="title"/>
          </p:nvPr>
        </p:nvSpPr>
        <p:spPr>
          <a:xfrm>
            <a:off x="304801" y="377952"/>
            <a:ext cx="114765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Specifický cíl G: „</a:t>
            </a:r>
            <a:r>
              <a:rPr lang="cs-CZ">
                <a:solidFill>
                  <a:srgbClr val="FF0000"/>
                </a:solidFill>
              </a:rPr>
              <a:t>Generační obměna</a:t>
            </a:r>
            <a:r>
              <a:rPr lang="cs-CZ"/>
              <a:t>“ – </a:t>
            </a:r>
            <a:r>
              <a:rPr b="1" lang="cs-CZ"/>
              <a:t>POTŘEBY</a:t>
            </a:r>
            <a:endParaRPr b="1"/>
          </a:p>
        </p:txBody>
      </p:sp>
      <p:graphicFrame>
        <p:nvGraphicFramePr>
          <p:cNvPr id="215" name="Google Shape;215;p32"/>
          <p:cNvGraphicFramePr/>
          <p:nvPr/>
        </p:nvGraphicFramePr>
        <p:xfrm>
          <a:off x="304802" y="187756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476375"/>
              </a:tblGrid>
              <a:tr h="476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</a:t>
                      </a: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ZÍSKÁVÁNÍ MLADÝCH ZEMĚDĚLCŮ</a:t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107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Přetrvává nedostatečné povědomí mladých absolventů zemědělských škol o situaci v zemědělství.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usnadnit začátky podnikání, protože při zahájení podnikání čelí mladí zemědělci různým překážkám a bariérám, které jim start komplikují a někdy až znemožňují.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Tyto překážky podnikání lze rozdělit do tří skupin: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Char char="o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Problém se získáním půdy pro zahájení a rozvoj zemědělské činnosti mladých zemědělců;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Char char="o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Problém s nedostatkem financí na investice do hmotného investičního majetku;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Char char="o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Problém s nedostatkem vhodného typu poradenství při zahájení a rozvoji zemědělské činnosti mladých zemědělců.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usnadnit odchod starším zemědělcům, kteří buď nemají nástupce nebo nejsou motivováni k tomu, aby své hospodářství prodali nebo předali nástupcům.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96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/>
          <p:nvPr>
            <p:ph type="title"/>
          </p:nvPr>
        </p:nvSpPr>
        <p:spPr>
          <a:xfrm>
            <a:off x="159026" y="153092"/>
            <a:ext cx="118209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G: „</a:t>
            </a:r>
            <a:r>
              <a:rPr lang="cs-CZ" sz="3600">
                <a:solidFill>
                  <a:srgbClr val="FF0000"/>
                </a:solidFill>
              </a:rPr>
              <a:t>Generační obměna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221" name="Google Shape;221;p33"/>
          <p:cNvGraphicFramePr/>
          <p:nvPr/>
        </p:nvGraphicFramePr>
        <p:xfrm>
          <a:off x="159026" y="10866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74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</a:t>
                      </a: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ZÍSKÁVÁNÍ MLADÝCH ZEMĚDĚLCŮ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7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1. </a:t>
                      </a:r>
                      <a:r>
                        <a:rPr b="1" lang="cs-CZ" sz="1800"/>
                        <a:t>Přímé platby produkčně nepodmíněné: </a:t>
                      </a:r>
                      <a:endParaRPr b="1" sz="18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doplňková podpora příjmu pro mladé zemědělce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/>
                        <a:t>2. Intervence v rozvoji venkova </a:t>
                      </a:r>
                      <a:endParaRPr b="1" sz="18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Investiční podpora na založení činnosti mladého zemědělce a venkovských podnikatelských startupů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Spolupráce při předání zemědělského podniku ze zemědělce důchodového věku na mladého zemědělce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4"/>
          <p:cNvSpPr txBox="1"/>
          <p:nvPr>
            <p:ph type="title"/>
          </p:nvPr>
        </p:nvSpPr>
        <p:spPr>
          <a:xfrm>
            <a:off x="304801" y="0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s-CZ" sz="3959"/>
              <a:t>Specifický cíl H: „</a:t>
            </a:r>
            <a:r>
              <a:rPr lang="cs-CZ" sz="3959">
                <a:solidFill>
                  <a:srgbClr val="FF0000"/>
                </a:solidFill>
              </a:rPr>
              <a:t>Podpora rozvoje venkova</a:t>
            </a:r>
            <a:r>
              <a:rPr lang="cs-CZ" sz="3959"/>
              <a:t>“ – </a:t>
            </a:r>
            <a:r>
              <a:rPr b="1" lang="cs-CZ" sz="3959"/>
              <a:t>POTŘEBY</a:t>
            </a:r>
            <a:endParaRPr b="1" sz="3959"/>
          </a:p>
        </p:txBody>
      </p:sp>
      <p:graphicFrame>
        <p:nvGraphicFramePr>
          <p:cNvPr id="228" name="Google Shape;228;p34"/>
          <p:cNvGraphicFramePr/>
          <p:nvPr/>
        </p:nvGraphicFramePr>
        <p:xfrm>
          <a:off x="304801" y="77691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69150"/>
              </a:tblGrid>
              <a:tr h="696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ZVÝŠENÍ A STABILIZACE PODNIKATELSKÝCH AKTIVIT NA VENKOVĚ S OHLEDEM NA UDRŽITELNÝ ROZVOJ VENKOVSKÉHO PROSTŘEDÍ 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2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Nižší nabídka volných pracovních míst a vyšší počet dosažitelných uchazečů na jedno volné pracovní </a:t>
                      </a:r>
                      <a:r>
                        <a:rPr lang="cs-CZ" sz="1800" strike="noStrike">
                          <a:solidFill>
                            <a:schemeClr val="dk1"/>
                          </a:solidFill>
                        </a:rPr>
                        <a:t>místo </a:t>
                      </a: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– (snahou je akcelerovat podnikatelské aktivity v místě)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Nižší mzdová úroveň na venkově ve srovnání s městem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Nižší úroveň diverzifikace zemědělských podniků – snahou je podpořit stabilitu podnikání a pracovní místa na venkově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Existence nevyužitých zemědělských brownfields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Nižší zaměstnanost ve službách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ZLEPŠIT ÚROVEŇ VYBAVENOSTI VENKOVA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2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Špatný stav pozemních komunikací a chybějící chodníky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Chybějící napojení na ČOV zejména u menších obcí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rekonstrukce a revitalizace veřejných budov a prostranství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</a:rPr>
                        <a:t>Nižší úroveň pokrytí venkova vysokorychlostním internetem – růst digitalizace a možnost dislokace pracovních míst na venkov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Nedostatek sociálních služeb pro rodiny v nepříznivé sociální situaci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Horší dostupnosti služeb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5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cs-CZ" sz="4000"/>
              <a:t>Specifický cíl H: „</a:t>
            </a:r>
            <a:r>
              <a:rPr lang="cs-CZ" sz="4000">
                <a:solidFill>
                  <a:srgbClr val="FF0000"/>
                </a:solidFill>
              </a:rPr>
              <a:t>Podpora rozvoje venkova</a:t>
            </a:r>
            <a:r>
              <a:rPr lang="cs-CZ" sz="4000"/>
              <a:t>“ - </a:t>
            </a:r>
            <a:r>
              <a:rPr b="1" lang="cs-CZ" sz="4000"/>
              <a:t>INTERVENCE</a:t>
            </a:r>
            <a:endParaRPr b="1" sz="4000"/>
          </a:p>
        </p:txBody>
      </p:sp>
      <p:graphicFrame>
        <p:nvGraphicFramePr>
          <p:cNvPr id="235" name="Google Shape;235;p35"/>
          <p:cNvGraphicFramePr/>
          <p:nvPr/>
        </p:nvGraphicFramePr>
        <p:xfrm>
          <a:off x="159026" y="10866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74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ZVÝŠENÍ A STABILIZACE PODNIKATELSKÝCH AKTIVIT NA VENKOVĚ S OHLEDEM NA UDRŽITELNÝ ROZVOJ VENKOVSKÉHO PROSTŘEDÍ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1" sz="1800" cap="non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ZLEPŠIT ÚROVEŇ VYBAVENOSTI VENKOV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8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/>
                        <a:t>1. Využití článku 69 „Nařízení“: </a:t>
                      </a:r>
                      <a:endParaRPr b="1" sz="18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/>
                        <a:t>Založení činnosti mladých zemědělců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/>
                        <a:t>Založení venkovské podnikatelské činnosti spojené se zemědělstvím a lesnictvím nebo diverzifikací příjmů domácností zemědělce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/>
                        <a:t>Založení podnikatelské činnosti s nezemědělskou aktivitou ve venkovských oblastech jako součást strategie místního rozvoje</a:t>
                      </a:r>
                      <a:endParaRPr/>
                    </a:p>
                    <a:p>
                      <a:pPr indent="-2286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/>
                        <a:t>2. Využití čl. 68 Investice </a:t>
                      </a:r>
                      <a:endParaRPr/>
                    </a:p>
                    <a:p>
                      <a:pPr indent="-2286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/>
                        <a:t>3. Využití ostatních</a:t>
                      </a:r>
                      <a:r>
                        <a:rPr b="1" lang="cs-CZ" sz="1800"/>
                        <a:t> relevantních intervencí, např. čl. 71</a:t>
                      </a:r>
                      <a:endParaRPr b="1" sz="18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lphaLcParenR"/>
                      </a:pPr>
                      <a:r>
                        <a:rPr lang="cs-CZ" sz="1800"/>
                        <a:t>Podpora na spolupráci za účelem přípravy a realizace projektů operační skupiny evropského inovačního partnerství v oblasti zemědělské produktivity a udržitelnosti nebo v rámci inciativy LEADER</a:t>
                      </a:r>
                      <a:endParaRPr/>
                    </a:p>
                    <a:p>
                      <a:pPr indent="-2286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6"/>
          <p:cNvSpPr txBox="1"/>
          <p:nvPr>
            <p:ph type="title"/>
          </p:nvPr>
        </p:nvSpPr>
        <p:spPr>
          <a:xfrm>
            <a:off x="304801" y="0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I: „</a:t>
            </a:r>
            <a:r>
              <a:rPr lang="cs-CZ" sz="3600">
                <a:solidFill>
                  <a:srgbClr val="FF0000"/>
                </a:solidFill>
              </a:rPr>
              <a:t>Zlepšovat reakci zemědělství EU na společenskou poptávku</a:t>
            </a:r>
            <a:r>
              <a:rPr lang="cs-CZ" sz="3600"/>
              <a:t>“ – </a:t>
            </a:r>
            <a:r>
              <a:rPr b="1" lang="cs-CZ" sz="3600"/>
              <a:t>POTŘEBY</a:t>
            </a:r>
            <a:endParaRPr b="1" sz="3600"/>
          </a:p>
        </p:txBody>
      </p:sp>
      <p:graphicFrame>
        <p:nvGraphicFramePr>
          <p:cNvPr id="241" name="Google Shape;241;p36"/>
          <p:cNvGraphicFramePr/>
          <p:nvPr/>
        </p:nvGraphicFramePr>
        <p:xfrm>
          <a:off x="304801" y="98196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69150"/>
              </a:tblGrid>
              <a:tr h="775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SNÍŽIT RIZIKA PRO ZDRAVÍ VEŘEJNOSTI, ZDRAVÍ ZVÍŘAT A PRO ŽIVOTNÍ PROSTŘEDÍ PLYNOUCÍ Z PŘÍTOMNOSTI REZIDUÍ PESTICIDŮ A TĚŽKÝCH KOVŮ V POTRAVINÁCH A V KRMIVECH PRO ZVÍŘATA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2945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Výskyt reziduí POR přípravků na ochranu rostlin v potravinách = rizika pro zdraví lidí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Využívání pesticidů = závažný problém zejména z hlediska ochrany zdraví spotřebitelů, bezpečnosti potravin a krmiv, velký význam v rámci životního prostředí (voda, půda).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Vysoká frekvence použití přípravků na ochranu rostlin a vysoký podíl jejich nezdůvodněných aplikací. 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U nově vyšlechtěných odrůd je snížená obranyschopnost vůči škodlivým organismům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Nedostatečné portfolio vhodných POR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Nedostatečně rozvinuté speciální objektivní poradenství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7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SNÍŽIT RIZIKA PRO ZDRAVÍ VEŘEJNOSTI, ZDRAVÍ ZVÍŘAT A PRO ŽIVOTNÍ PROSTŘEDÍ PLYNOUCÍ Z REZISTENCE K ANTIMIKROBIKŮM U ZVÍŘAT, POTRAVIN A V ŽIVOTNÍHO PROSTŘEDÍ A DÁLE Z PŘÍTOMNOSTI ZBYTKŮ (REZIDUÍ) ANTIMIKROBIK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255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Ohrožení zdraví veřejnosti rezistentními mikroorganismy z potravin, od zvířat či z životního prostředí a související dopady do společnosti, veřejných rozpočtů a zdravotní péče.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Ohrožení zdraví zvířat v důsledku obtížně léčitelných či neléčitelných infekcí vyvolaných (multi)rezistentními původci a související dopady do podmínek a ekonomiky chovu hospodářských zvířat, produkce a marketingu potravin.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Šíření rezistentních mikroorganismů a genů rezistence v životním prostředí.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Dostupnost účinných léčiv pro léčbu infekcí postižených zvířat, které by neměly negativní dopady na zdraví zvířat,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Stagnace ve vývoji nových antibiotik.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/>
          <p:nvPr>
            <p:ph type="title"/>
          </p:nvPr>
        </p:nvSpPr>
        <p:spPr>
          <a:xfrm>
            <a:off x="223284" y="146447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I: „</a:t>
            </a:r>
            <a:r>
              <a:rPr lang="cs-CZ" sz="3600">
                <a:solidFill>
                  <a:srgbClr val="FF0000"/>
                </a:solidFill>
              </a:rPr>
              <a:t>Zlepšovat reakci zemědělství EU na společenskou poptávku</a:t>
            </a:r>
            <a:r>
              <a:rPr lang="cs-CZ" sz="3600"/>
              <a:t>“ – </a:t>
            </a:r>
            <a:r>
              <a:rPr b="1" lang="cs-CZ" sz="3600"/>
              <a:t>POTŘEBY</a:t>
            </a:r>
            <a:endParaRPr b="1" sz="3600"/>
          </a:p>
        </p:txBody>
      </p:sp>
      <p:graphicFrame>
        <p:nvGraphicFramePr>
          <p:cNvPr id="247" name="Google Shape;247;p37"/>
          <p:cNvGraphicFramePr/>
          <p:nvPr/>
        </p:nvGraphicFramePr>
        <p:xfrm>
          <a:off x="223284" y="124954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703675"/>
              </a:tblGrid>
              <a:tr h="53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3. ZLEPŠENÍ WELFARE HOSPODÁŘSKÝCH ZVÍŘAT NA TAKOVOU ÚROVEŇ, ABY VYHOVOVALA ZVÍŘATŮM I SPOTŘEBITELI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1162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Rostoucí koncentrace chovů hospodářských zvířat přináší zvýšení stresové zátěže chovaných zvířat a snížení možnosti individuální kontroly a péče.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Míra zatížení chovaných zvířat problémy stanovanými v analýze je poměrně vysoká (např. 95 % telat dojeného skotu odrohováno bez využití anestezie, 70 % dojnic trpí onemocněním vemene v důsledku špatné kontroly zdraví mléčné žlázy, 95 % prasnic je v období 10 dní před a 4 týdny po porodu ustájeno ve fixačních klecích atd.)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 nutné zavádět způsoby chovu vhodnější k potřebám hospodářských zvířat a zajistí jim v intenzivním chovu lepší životní podmínky.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8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I: „</a:t>
            </a:r>
            <a:r>
              <a:rPr lang="cs-CZ" sz="3600">
                <a:solidFill>
                  <a:srgbClr val="FF0000"/>
                </a:solidFill>
              </a:rPr>
              <a:t>Zlepšovat reakci zemědělství EU na společenskou poptávku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253" name="Google Shape;253;p38"/>
          <p:cNvGraphicFramePr/>
          <p:nvPr/>
        </p:nvGraphicFramePr>
        <p:xfrm>
          <a:off x="371061" y="10866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608900"/>
              </a:tblGrid>
              <a:tr h="74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SNÍŽIT RIZIKA PRO ZDRAVÍ VEŘEJNOSTI, ZDRAVÍ ZVÍŘAT A PRO ŽIVOTNÍ PROSTŘEDÍ PLYNOUCÍ Z PŘÍTOMNOSTI REZIDUÍ PESTICIDŮ A TĚŽKÝCH KOVŮ V POTRAVINÁCH A V KRMIVECH PRO ZVÍŘATA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8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/>
                        <a:t>Ekologické zemědělství</a:t>
                      </a:r>
                      <a:endParaRPr b="0"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/>
                        <a:t>AEKO  integrovaná produkce</a:t>
                      </a:r>
                      <a:endParaRPr b="0"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/>
                        <a:t>Předávání znalostí a informační akce</a:t>
                      </a:r>
                      <a:endParaRPr b="0"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cs-CZ" sz="1800"/>
                        <a:t>           Poradenské, řídící a pomocné služby pro zemědělství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b="0"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/>
                        <a:t>Rozvoj zemědělských podniků a podnikatelské činnosti                                                                                                                          </a:t>
                      </a:r>
                      <a:endParaRPr b="0"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/>
                        <a:t>Agroenvironmentálně – klimatické opatření</a:t>
                      </a:r>
                      <a:endParaRPr b="0"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/>
                        <a:t>Spolupráce</a:t>
                      </a:r>
                      <a:endParaRPr b="0"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/>
                        <a:t>Národní akční plán (NAP) k bezpečnému používání pesticidů v ČR do roku 2022</a:t>
                      </a:r>
                      <a:endParaRPr b="0"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8325">
                <a:tc>
                  <a:txBody>
                    <a:bodyPr>
                      <a:noAutofit/>
                    </a:bodyPr>
                    <a:lstStyle/>
                    <a:p>
                      <a:pPr indent="-1714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b="0"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9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I: „</a:t>
            </a:r>
            <a:r>
              <a:rPr lang="cs-CZ" sz="3600">
                <a:solidFill>
                  <a:srgbClr val="FF0000"/>
                </a:solidFill>
              </a:rPr>
              <a:t>Zlepšovat reakci zemědělství EU na společenskou poptávku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259" name="Google Shape;259;p39"/>
          <p:cNvGraphicFramePr/>
          <p:nvPr/>
        </p:nvGraphicFramePr>
        <p:xfrm>
          <a:off x="167780" y="10866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12175"/>
              </a:tblGrid>
              <a:tr h="74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SNÍŽIT RIZIKA PRO ZDRAVÍ VEŘEJNOSTI, ZDRAVÍ ZVÍŘAT A PRO ŽIVOTNÍ PROSTŘEDÍ PLYNOUCÍ Z REZISTENCE K ANTIMIKROBIKŮM U ZVÍŘAT, POTRAVIN A V ŽIVOTNÍHO PROSTŘEDÍ A DÁLE Z PŘÍTOMNOSTI ZBYTKŮ (REZIDUÍ) ANTIMIKROBIK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8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lang="cs-CZ" sz="1800"/>
                        <a:t>Ekologické zemědělství</a:t>
                      </a:r>
                      <a:r>
                        <a:rPr lang="cs-CZ" sz="1800"/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sz="18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Předávání znalostí a informační akce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/>
                        <a:t>            Poradenské, řídící a pomocné služby pro zemědělství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Investice do hmotného majetku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Rozvoj zemědělských podniků a podnikatelské činnosti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Platby pro oblasti s přírodními či jinými zvláštními omezeními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Spolupráce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0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I: „</a:t>
            </a:r>
            <a:r>
              <a:rPr lang="cs-CZ" sz="3600">
                <a:solidFill>
                  <a:srgbClr val="FF0000"/>
                </a:solidFill>
              </a:rPr>
              <a:t>Zlepšovat reakci zemědělství EU na společenskou poptávku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265" name="Google Shape;265;p40"/>
          <p:cNvGraphicFramePr/>
          <p:nvPr/>
        </p:nvGraphicFramePr>
        <p:xfrm>
          <a:off x="159026" y="10866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74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3. ZLEPŠENÍ WELFARE HOSPODÁŘSKÝCH ZVÍŘAT NA TAKOVOU ÚROVEŇ, ABY VYHOVOVALA ZVÍŘATŮM I SPOTŘEBITELI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8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Dobré životní podmínky zvířat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Ekologické zemědělství 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Předávání znalostí a informační akce 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Poradenské, řídící a pomocné služby pro zemědělství 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Investice do hmotného majetku</a:t>
                      </a:r>
                      <a:endParaRPr sz="18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/>
                        <a:t>Spolupráce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1"/>
          <p:cNvSpPr txBox="1"/>
          <p:nvPr>
            <p:ph type="title"/>
          </p:nvPr>
        </p:nvSpPr>
        <p:spPr>
          <a:xfrm>
            <a:off x="304801" y="0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Průřezový cíl J: „</a:t>
            </a:r>
            <a:r>
              <a:rPr lang="cs-CZ">
                <a:solidFill>
                  <a:srgbClr val="FF0000"/>
                </a:solidFill>
              </a:rPr>
              <a:t>Přenos znalostí</a:t>
            </a:r>
            <a:r>
              <a:rPr lang="cs-CZ"/>
              <a:t>“ – </a:t>
            </a:r>
            <a:r>
              <a:rPr b="1" lang="cs-CZ"/>
              <a:t>POTŘEBY</a:t>
            </a:r>
            <a:endParaRPr b="1"/>
          </a:p>
        </p:txBody>
      </p:sp>
      <p:graphicFrame>
        <p:nvGraphicFramePr>
          <p:cNvPr id="271" name="Google Shape;271;p41"/>
          <p:cNvGraphicFramePr/>
          <p:nvPr/>
        </p:nvGraphicFramePr>
        <p:xfrm>
          <a:off x="304800" y="9239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69150"/>
              </a:tblGrid>
              <a:tr h="12638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800"/>
                        <a:buFont typeface="Calibri"/>
                        <a:buNone/>
                      </a:pPr>
                      <a:r>
                        <a:rPr b="1" lang="cs-CZ" sz="2800" cap="none">
                          <a:solidFill>
                            <a:srgbClr val="0070C0"/>
                          </a:solidFill>
                        </a:rPr>
                        <a:t>POTŘEBA: ZVÝŠIT ÚROVEŇ ZNALOSTÍ V ZEMĚDĚLSTVÍ, POTRAVINÁŘSTVÍ A LESNICTVÍ</a:t>
                      </a:r>
                      <a:endParaRPr sz="2800" cap="non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55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2400"/>
                        <a:t>Problém</a:t>
                      </a:r>
                      <a:r>
                        <a:rPr lang="cs-CZ" sz="2400"/>
                        <a:t>: přenos</a:t>
                      </a:r>
                      <a:r>
                        <a:rPr lang="cs-CZ" sz="2400"/>
                        <a:t> znalostí nenaplňuje dostatečně potřeby praxe (zejména prostřednictvím poradenství). Hlavními příčinami jsou: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400"/>
                        <a:t> 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cs-CZ" sz="2400"/>
                        <a:t>Nedostatečná poptávka po poradenství, což neodráží skutečnou potřebu praxe.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cs-CZ" sz="2400"/>
                        <a:t>Nízká kapacita poradců (zejména nezávislých), tj. počty a pokrytí oborů.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cs-CZ" sz="2400"/>
                        <a:t>Vzdělávání i poradenství nepokrývá dostatečně znalosti, které jsou potřebné pro zvýšení efektivity SZP a udržitelnosti sektoru.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cs-CZ" sz="2400"/>
                        <a:t>Jsou rezervy v kvalitě poskytovaných služeb v přenosu znalostí a ve využívání IT.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cs-CZ" sz="2400"/>
                        <a:t>Spolupráce mezi aktéry není dostatečně rozvinutá.</a:t>
                      </a:r>
                      <a:endParaRPr sz="24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304801" y="0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s-CZ" sz="3959"/>
              <a:t>Specifický cíl A: „</a:t>
            </a:r>
            <a:r>
              <a:rPr lang="cs-CZ" sz="3959">
                <a:solidFill>
                  <a:srgbClr val="FF0000"/>
                </a:solidFill>
              </a:rPr>
              <a:t>Podpora a stabilita příjmů</a:t>
            </a:r>
            <a:r>
              <a:rPr lang="cs-CZ" sz="3959"/>
              <a:t>“ – </a:t>
            </a:r>
            <a:r>
              <a:rPr b="1" lang="cs-CZ" sz="3959"/>
              <a:t>POTŘEBY</a:t>
            </a:r>
            <a:endParaRPr b="1" sz="3959"/>
          </a:p>
        </p:txBody>
      </p:sp>
      <p:graphicFrame>
        <p:nvGraphicFramePr>
          <p:cNvPr id="110" name="Google Shape;110;p15"/>
          <p:cNvGraphicFramePr/>
          <p:nvPr/>
        </p:nvGraphicFramePr>
        <p:xfrm>
          <a:off x="304801" y="77691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69150"/>
              </a:tblGrid>
              <a:tr h="663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70C0"/>
                          </a:solidFill>
                        </a:rPr>
                        <a:t>POTŘEBA 1. POSÍLIT ORIENTACI ZEMĚDĚLCŮ GENEROVAT PŘÍJEM Z TRHU A ZVÝŠIT JEJICH SCHOPNOST ODOLÁVAT RIZIKŮM </a:t>
                      </a:r>
                      <a:endParaRPr sz="18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650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 u="none" cap="none" strike="noStrike"/>
                        <a:t>Stabilní a srovnatelný příjem</a:t>
                      </a:r>
                      <a:r>
                        <a:rPr lang="cs-CZ" sz="1800" u="none" cap="none" strike="noStrike"/>
                        <a:t> zemědělců s ostatními sektory NH (</a:t>
                      </a:r>
                      <a:r>
                        <a:rPr i="1" lang="cs-CZ" sz="1800" u="none" cap="none" strike="noStrike"/>
                        <a:t>index 2017/2010 indikátoru „A“ – ČPH/AWU zem. - 150</a:t>
                      </a:r>
                      <a:r>
                        <a:rPr lang="cs-CZ" sz="1800" u="none" cap="none" strike="noStrike"/>
                        <a:t>), ovšem zejména v důsledku vysokého podílu provozních podpor na produkci. Důchod z faktorů (ČPH/AWU) v českém zemědělství převyšuje průměr EU.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 u="none" cap="none" strike="noStrike"/>
                        <a:t>Variabilita a průběh </a:t>
                      </a:r>
                      <a:r>
                        <a:rPr b="1" lang="cs-CZ" sz="1800" u="none" cap="none" strike="noStrike"/>
                        <a:t>škod v RV a ŽV </a:t>
                      </a:r>
                      <a:r>
                        <a:rPr lang="cs-CZ" sz="1800" u="none" cap="none" strike="noStrike"/>
                        <a:t>v 2001 – 17 se </a:t>
                      </a:r>
                      <a:r>
                        <a:rPr b="1" lang="cs-CZ" sz="1800" u="none" cap="none" strike="noStrike"/>
                        <a:t>dlouhodobě nemění </a:t>
                      </a:r>
                      <a:r>
                        <a:rPr lang="cs-CZ" sz="1800" u="none" cap="none" strike="noStrike"/>
                        <a:t>(</a:t>
                      </a:r>
                      <a:r>
                        <a:rPr i="1" lang="cs-CZ" sz="1800" u="none" cap="none" strike="noStrike"/>
                        <a:t>průměrný podíl ročních škod na zemědělské produkci okolo 1 %</a:t>
                      </a:r>
                      <a:r>
                        <a:rPr lang="cs-CZ" sz="1800" u="none" cap="none" strike="noStrike"/>
                        <a:t>), dopady škod na příjmy v důsledku státních zásahů kompenzovaly a stimulovaly příjmy podniků (</a:t>
                      </a:r>
                      <a:r>
                        <a:rPr i="1" lang="cs-CZ" sz="1800" u="none" cap="none" strike="noStrike"/>
                        <a:t>2014-17 narostly ad-hoc kompenzace 3,5x oproti 2008-13</a:t>
                      </a:r>
                      <a:r>
                        <a:rPr lang="cs-CZ" sz="1800" u="none" cap="none" strike="noStrike"/>
                        <a:t>).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 u="none" cap="none" strike="noStrike"/>
                        <a:t>Riziko zvýšení fluktuace příjmů jak v důsledku propadu cen tak klimatických extrémů a nemožnost jejich kompenzace veřejnými zdroji.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5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70C0"/>
                          </a:solidFill>
                        </a:rPr>
                        <a:t>POTŘEBA 2. POSÍLIT SPOLEČENSKY ÚČINNĚJŠÍ TVORBU PŘÍJMŮ MEZI KATEGORIEMI PODNIKŮ S PŘÍRODNÍM ZNEVÝHODNĚNÍM, VELIKOSTÍ A VÝROBNÍM ZAMĚŘENÍ VZHLEDEM K JEJICH DLOUHODOBÉMU SPOLEČENSKÉMU VÝZNAMU </a:t>
                      </a:r>
                      <a:endParaRPr sz="18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740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 u="none" cap="none" strike="noStrike"/>
                        <a:t>Přetrvává </a:t>
                      </a:r>
                      <a:r>
                        <a:rPr b="1" lang="cs-CZ" sz="1800" u="none" cap="none" strike="noStrike"/>
                        <a:t>příjmová disparita mezi podniky </a:t>
                      </a:r>
                      <a:r>
                        <a:rPr lang="cs-CZ" sz="1800" u="none" cap="none" strike="noStrike"/>
                        <a:t>do 50, 100 resp. nad 100 ha, jako důsledek odlišných technologických, manažerských a tržních strategií.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 u="none" cap="none" strike="noStrike"/>
                        <a:t>I přes vysokou dosavadní závislost na provozních podporách, podniky specializující se na intensivní chov přežvýkavců, částečně vepřové a drůbeží maso jsou příjmově znevýhodněné</a:t>
                      </a:r>
                      <a:r>
                        <a:rPr i="1" lang="cs-CZ" sz="1800" u="none" cap="none" strike="noStrike"/>
                        <a:t>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Vysoká úroveň příjmů v podnicích se zaměřením na </a:t>
                      </a:r>
                      <a:r>
                        <a:rPr b="1" lang="cs-CZ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polní výrobu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která je dána vysokými provozními podporami a příznivými tržními podmínkami.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2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J: „</a:t>
            </a:r>
            <a:r>
              <a:rPr lang="cs-CZ" sz="3600">
                <a:solidFill>
                  <a:srgbClr val="FF0000"/>
                </a:solidFill>
              </a:rPr>
              <a:t>Přenos znalostí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277" name="Google Shape;277;p42"/>
          <p:cNvGraphicFramePr/>
          <p:nvPr/>
        </p:nvGraphicFramePr>
        <p:xfrm>
          <a:off x="159026" y="10866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6468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400"/>
                        <a:buFont typeface="Calibri"/>
                        <a:buNone/>
                      </a:pPr>
                      <a:r>
                        <a:rPr b="1" lang="cs-CZ" sz="2400" cap="none">
                          <a:solidFill>
                            <a:srgbClr val="0070C0"/>
                          </a:solidFill>
                        </a:rPr>
                        <a:t>POTŘEBA: ZVÝŠIT ÚROVEŇ ZNALOSTÍ V ZEMĚDĚLSTVÍ, POTRAVINÁŘSTVÍ A LESNICTVÍ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0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Podpora poradenství</a:t>
                      </a: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endParaRPr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a) V oblasti zvyšování efektivity SZP ve všech jejích cílech;</a:t>
                      </a:r>
                      <a:endParaRPr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b) Podpora přenosu znalostí ve veřejném zájmu.  </a:t>
                      </a:r>
                      <a:endParaRPr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Podpora vzdělávání</a:t>
                      </a: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endParaRPr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a) V oblasti zvyšování efektivity SZP ve všech jejích cílech;</a:t>
                      </a:r>
                      <a:endParaRPr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b) Podpora přenosu znalostí ve veřejném zájmu.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Podpora spolupráce </a:t>
                      </a:r>
                      <a:endParaRPr b="1"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a) V oblasti zvyšování efektivity SZP ve všech jejích cílech;</a:t>
                      </a:r>
                      <a:endParaRPr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b) Podpora tvorby inovací.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c) Posilování spolupráce mezi výzkumem a praxí.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Technická pomoc </a:t>
                      </a:r>
                      <a:endParaRPr b="1"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a) Podpora sdílení zkušeností z úspěšných intervencí/projektů.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cs-CZ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b) Posilování spolupráce budováním sítí aktérů.</a:t>
                      </a:r>
                      <a:endParaRPr sz="2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3"/>
          <p:cNvSpPr txBox="1"/>
          <p:nvPr>
            <p:ph type="title"/>
          </p:nvPr>
        </p:nvSpPr>
        <p:spPr>
          <a:xfrm>
            <a:off x="265043" y="33805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Odvětvové typy intervencí – základní vymezení</a:t>
            </a:r>
            <a:endParaRPr b="1" sz="3600"/>
          </a:p>
        </p:txBody>
      </p:sp>
      <p:graphicFrame>
        <p:nvGraphicFramePr>
          <p:cNvPr id="283" name="Google Shape;283;p43"/>
          <p:cNvGraphicFramePr/>
          <p:nvPr/>
        </p:nvGraphicFramePr>
        <p:xfrm>
          <a:off x="324078" y="7955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660100"/>
              </a:tblGrid>
              <a:tr h="5516900"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Mohou přispívat průřezově k naplňování více specifických cílů a to zejména </a:t>
                      </a:r>
                      <a:r>
                        <a:rPr b="1" lang="cs-CZ" sz="20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A, B, C, D, E, F, I </a:t>
                      </a:r>
                      <a:r>
                        <a:rPr b="0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závislosti na volbě typu intervencí.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 ČR je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povinné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zavedení odvětvových intervencí v sektorech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ovoce a zeleniny, vína a včelařských produktů </a:t>
                      </a:r>
                      <a:r>
                        <a:rPr b="0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(již v SZP 2014-20).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 ostatních sektorů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je možno nově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dobrovolně uplatnit (v SZP 2021+) </a:t>
                      </a:r>
                      <a:r>
                        <a:rPr b="0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0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 možné podpořit cíleně</a:t>
                      </a:r>
                      <a:r>
                        <a:rPr b="0" lang="cs-CZ" sz="2000"/>
                        <a:t> </a:t>
                      </a:r>
                      <a:r>
                        <a:rPr lang="cs-CZ" sz="2000"/>
                        <a:t>jakékoliv sektory.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Nutný předpoklad založení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organizace producentů</a:t>
                      </a:r>
                      <a:r>
                        <a:rPr b="0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nebo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sdružení organizací producentů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které si stanoví vlastní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operační programy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na období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3-7 let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ve kterých se zavážou k naplňování specifických cílů. Povinnost sdílet podpořené investice.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Calibri"/>
                        <a:buNone/>
                      </a:pPr>
                      <a:r>
                        <a:t/>
                      </a:r>
                      <a:endParaRPr sz="10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cs-CZ" sz="2000"/>
                        <a:t>Cíle: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cs-CZ" sz="2000"/>
                        <a:t>Plánování produkce, koncentrace nabídky, výzkum a vývoj udržitelných metod produkce, propagace, vývoj a zavádění metod produkce respektující ŽP a přispívající ke zmírňování změny klimatu, zvyšování obchodní hodnoty a jakosti produktů, propagace, prevence krizí a řízení rizik.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cs-CZ" sz="2000"/>
                        <a:t>Typy intervencí: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cs-CZ" sz="2000"/>
                        <a:t>Investice do hmotných a nehmotných aktiv, výzkum a experimentální výroba (např. do půdy, vody, úspor energií, ekolog. obalů, biologické rozmanitosti), poradenské služby a technická pomoc, propagace, komunikace a marketing vč. opatření a činností zaměřených zejména na  zvyšování povědomí spotřebitelů o režimech jakosti EU a důležitosti zdravého stravování a na diverzifikaci trhů, provádění unijních a vnitrostátních režimů jakosti, zavádění systémů sledování a certifikace.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0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4"/>
          <p:cNvSpPr txBox="1"/>
          <p:nvPr>
            <p:ph type="title"/>
          </p:nvPr>
        </p:nvSpPr>
        <p:spPr>
          <a:xfrm>
            <a:off x="265043" y="124690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Odvětvové typy intervencí – základní vymezení</a:t>
            </a:r>
            <a:endParaRPr b="1" sz="3600"/>
          </a:p>
        </p:txBody>
      </p:sp>
      <p:graphicFrame>
        <p:nvGraphicFramePr>
          <p:cNvPr id="289" name="Google Shape;289;p44"/>
          <p:cNvGraphicFramePr/>
          <p:nvPr/>
        </p:nvGraphicFramePr>
        <p:xfrm>
          <a:off x="182819" y="102949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6350"/>
              </a:tblGrid>
              <a:tr h="5475225"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/>
                        <a:t>Při zvolení </a:t>
                      </a:r>
                      <a:r>
                        <a:rPr b="1" lang="cs-CZ" sz="2000"/>
                        <a:t>cíle předcházení rizik:</a:t>
                      </a:r>
                      <a:r>
                        <a:rPr lang="cs-CZ" sz="2000"/>
                        <a:t> založení vzájemných fondů organizacemi producentů, investice do hmot. a nehmot. aktiv, společné skladování členů OP, opětovná výsadba, stažení z trhu, zelená sklizeň, nesklízení a pojištění sklizně a produkce.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Principy financování: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Příspěvky od členů odbytových organizací soustředěné do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operačního fondu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Podpora EU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max. ve výši 50 % skutečně vynaložených výdajů.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Finanční podpora EU omezena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 5 % hodnoty zobchodované produkce uvedené na trh 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 ostatních sektorů.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  sektoru ovoce a zeleniny 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 4,1 % - 5 % a současně podmíněno min. 20 % výdajů na ochranu klimatu, půdy, vodního režimu; min. 5 % výdajů na výzkum a vývoj udržitelných metod produkce; max. 1/3 na ochranu půdy, integrovanou produkci, biologickou rozmanitost.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Výše zdrojů: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 sektor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vína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včelařských produktů 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vymezen vlastní rozpočet na období 2021-2027 (4 954 000 € resp. 2 121 528 €).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Char char="-"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 </a:t>
                      </a:r>
                      <a:r>
                        <a:rPr b="1"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ostatní komodity </a:t>
                      </a: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 možné oddělit částku až 3 % z obálky pro přímé platby tj. celkem 176 157 302 € (finanční obálka se nevztahuje na sektor ovoce a zeleniny, které jsou financovány stejně jako doposud ze Společné organizace trhů a nemají finanční strop).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cs-CZ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" name="Google Shape;294;p45"/>
          <p:cNvGraphicFramePr/>
          <p:nvPr/>
        </p:nvGraphicFramePr>
        <p:xfrm>
          <a:off x="223478" y="6106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968525"/>
              </a:tblGrid>
              <a:tr h="1656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cs-CZ" sz="2000" u="sng"/>
                        <a:t>Příklad</a:t>
                      </a:r>
                      <a:r>
                        <a:rPr lang="cs-CZ" sz="2000"/>
                        <a:t> možného rozvržení rozpočtu na odvětvové intervence pro vybrané komodity </a:t>
                      </a:r>
                      <a:r>
                        <a:rPr lang="cs-CZ" sz="2000" u="sng"/>
                        <a:t>podle jejich tržních podílů v 2015-17 dle SZÚ. Možno alokovat i na jiná odvětví.</a:t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95" name="Google Shape;295;p45"/>
          <p:cNvGraphicFramePr/>
          <p:nvPr/>
        </p:nvGraphicFramePr>
        <p:xfrm>
          <a:off x="392677" y="21847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{4A913492-704C-4A09-B8B7-2C8E900B4303}</a:tableStyleId>
              </a:tblPr>
              <a:tblGrid>
                <a:gridCol w="2019425"/>
                <a:gridCol w="2232925"/>
                <a:gridCol w="2000950"/>
                <a:gridCol w="1420950"/>
                <a:gridCol w="1933500"/>
                <a:gridCol w="1677225"/>
              </a:tblGrid>
              <a:tr h="1449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Hodnota produkce          v mil. Kč                               (průměr 2015 – 17)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Alikvótní podíl na hodnotě produkce                          v %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Podílová alokace                           v mil. Kč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Teoretická jednotková alokace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2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vepřové maso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9 179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23,6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156,1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min. 0,65 Kč/kg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Nebo více pokud nevyužijí všichni výrobci v odvětví.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mléko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22 729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58,3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386,6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min. 0,13 Kč/l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42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cukrová řepa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cs-CZ" sz="2000" u="none" strike="noStrike"/>
                        <a:t>2 999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7,7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51,0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min. 14,22 Kč/t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42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brambory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2 719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7,0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46,2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min. 61,52 Kč/t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42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chmel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1 331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/>
                        <a:t>3,4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22,6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 3 508 Kč/t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42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celkem</a:t>
                      </a:r>
                      <a:endParaRPr/>
                    </a:p>
                  </a:txBody>
                  <a:tcPr marT="9525" marB="0" marR="9525" marL="95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38 957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662,6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cs-CZ" sz="20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b="0" i="0" sz="20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6" name="Google Shape;296;p45"/>
          <p:cNvSpPr/>
          <p:nvPr/>
        </p:nvSpPr>
        <p:spPr>
          <a:xfrm>
            <a:off x="392677" y="6286042"/>
            <a:ext cx="10747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s-CZ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Pozn. Nejistota ve výši čerpání jednotlivými odvětvími, závislost na účasti zemědělců v organizacích producentů.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45"/>
          <p:cNvSpPr txBox="1"/>
          <p:nvPr>
            <p:ph type="title"/>
          </p:nvPr>
        </p:nvSpPr>
        <p:spPr>
          <a:xfrm>
            <a:off x="132519" y="203453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Odvětvové typy intervencí – příklad možného rozvržení</a:t>
            </a:r>
            <a:endParaRPr b="1" sz="3600"/>
          </a:p>
        </p:txBody>
      </p:sp>
      <p:sp>
        <p:nvSpPr>
          <p:cNvPr id="298" name="Google Shape;298;p45"/>
          <p:cNvSpPr/>
          <p:nvPr/>
        </p:nvSpPr>
        <p:spPr>
          <a:xfrm>
            <a:off x="251085" y="1807329"/>
            <a:ext cx="1203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Roční rozpočet</a:t>
            </a:r>
            <a:r>
              <a:rPr lang="cs-CZ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na ostatní odvětví  (mimo OZEL, víno a včel) 25 165 328 €, tj. 662 603 086 Kč kurzem 26,33 Kč/EUR. 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A: „</a:t>
            </a:r>
            <a:r>
              <a:rPr lang="cs-CZ" sz="3600">
                <a:solidFill>
                  <a:srgbClr val="FF0000"/>
                </a:solidFill>
              </a:rPr>
              <a:t>Podpora a stabilita příjmů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116" name="Google Shape;116;p16"/>
          <p:cNvGraphicFramePr/>
          <p:nvPr/>
        </p:nvGraphicFramePr>
        <p:xfrm>
          <a:off x="159026" y="9674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926950"/>
              </a:tblGrid>
              <a:tr h="1431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70C0"/>
                          </a:solidFill>
                        </a:rPr>
                        <a:t>POTŘEBA 1. POSÍLIT ORIENTACI ZEMĚDĚLCŮ GENEROVAT PŘÍJEM Z TRHU A ZVÝŠIT JEJICH SCHOPNOST ODOLÁVAT RIZIKŮM </a:t>
                      </a:r>
                      <a:endParaRPr b="1" sz="1800" u="none" cap="none" strike="noStrik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1" sz="1800" u="none" cap="none" strike="noStrik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70C0"/>
                          </a:solidFill>
                        </a:rPr>
                        <a:t>POTŘEBA 2. POSÍLIT SPOLEČENSKY ÚČINNĚJŠÍ TVORBU PŘÍJMŮ MEZI KATEGORIEMI PODNIKŮ S PŘÍRODNÍM ZNEVÝHODNĚNÍM, VELIKOSTÍ A VÝROBNÍM ZAMĚŘENÍ VZHLEDEM K JEJICH DLOUHODOBÉMU SPOLEČENSKÉMU VÝZNAMU </a:t>
                      </a:r>
                      <a:endParaRPr sz="18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8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/>
                        <a:t>1.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Přímé platby produkčně nepodmíněné: </a:t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a) základní podpora příjmu pro udržitelnost - podmíněná účinným zastropováním při zohlednění mzdových nákladů, posunutí hranice pro tzv. skutečného zemědělce s možným vyloučením plně samozásobitelských hospodářství;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b) doplňková redistributivní podpora příjmu pro udržitelnost, odstupňovaná podle velikosti, pro příjemce do velikosti obhospodařované výměry max. 100 - 150 ha;  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c) doplňková podpora příjmu pro mladé zemědělce – přebírající hospodářství, se stanoveným maximálním limitem výměry;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d) Platba na eko-režimy při dodržování rozšířených podmínek na hospodaření (návrhy podmínek jsou v projednávání). 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/>
                        <a:t>2. Přímé platby vázané na produkci: </a:t>
                      </a:r>
                      <a:endParaRPr b="1"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a) podpora příjmu vázaná na produkci – pouze u sektorů se zvláštní kulturní, environmentální a sociální funkcí (podmínka uplatnění zastropování?); 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/>
                        <a:t>3. Intervence v rozvoji venkova: </a:t>
                      </a:r>
                      <a:endParaRPr b="1"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b)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Přírodní omezení nebo jiné omezení pro specifická území (s uplatněním degresivity);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Nástroje řízení rizik – zavedení fondu nepojistitelných rizik;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Poradenské, řídící a pomocné služby pro zemědělství – orientované na marketing a obchodní dovednosti, obecně řízení rizik - adaptace vůči klimatickým projevům.   </a:t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304801" y="0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Specifický cíl B: „</a:t>
            </a:r>
            <a:r>
              <a:rPr lang="cs-CZ" sz="3200">
                <a:solidFill>
                  <a:srgbClr val="FF0000"/>
                </a:solidFill>
              </a:rPr>
              <a:t>Konkurenceschopnost zemědělství a potravinářství</a:t>
            </a:r>
            <a:r>
              <a:rPr lang="cs-CZ" sz="3200"/>
              <a:t>“ – </a:t>
            </a:r>
            <a:r>
              <a:rPr b="1" lang="cs-CZ" sz="3200"/>
              <a:t>POTŘEBY</a:t>
            </a:r>
            <a:endParaRPr b="1" sz="3200"/>
          </a:p>
        </p:txBody>
      </p:sp>
      <p:graphicFrame>
        <p:nvGraphicFramePr>
          <p:cNvPr id="122" name="Google Shape;122;p17"/>
          <p:cNvGraphicFramePr/>
          <p:nvPr/>
        </p:nvGraphicFramePr>
        <p:xfrm>
          <a:off x="145774" y="9806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926950"/>
              </a:tblGrid>
              <a:tr h="86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</a:t>
                      </a: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ZVYŠOVAT ÚČINNOST VÝROBNÍCH FAKTORŮ PŘI TRVALE UDRŽITELNÉM MANAGEMENTU ZDROJŮ A POSÍLIT ZAVÁDĚNÍ POSTUPŮ S VYŠŠÍ PŘIDANOU HODNOTOU S VYUŽITÍM NEJNOVĚJŠÍCH POZNATKŮ Z OBLASTI VÝZKUMU, TECHNOLOGIÍ A DIGITALIZACE.</a:t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3817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Nízká efektivita využití výrobních faktorů –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produktivita práce v zemědělství 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dosahuje tak 81% úrovně vůči státům EU 28 a pouze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50% vůči státům EU 15.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Klesající, ale stále relativně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vysoký podíl mezispotřeby na produkci 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odrážející účinnost využití variabilních vstupů se snižuje na současnou </a:t>
                      </a:r>
                      <a:r>
                        <a:rPr b="0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úroveň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68 %, 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vysoce však stále převyšuje podíly zejména ve vyspělejších zemí EU, kde dosahuje úrovně 58 %.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Mírně rostoucí ale stále nízký podíl faremního zpracování u podniků FO 4,3 % a u podniků PO 4,4 % (po odpočtu OZE</a:t>
                      </a: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).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Sílí závislost zemědělských podniků na veřejných transferech, kdy více 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než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2/3 přidané hodnoty pochází z podpor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Přetrvávající velmi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vysoké rozdíly souhrnné rentability mezi nejlepšími a nejhoršími třetinami sledovaných podniků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zejména u komodit náročnějších na množství a kvalitu práce (brambory, ovoce, chov monogastrů).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Bilance AZO je dlouhodobě záporná (20-30 mld. Kč), přičemž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roste význam vývozu zemědělských surovin 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(živý skot, prasata a drůbež, mléko, pšenice, řepkové semeno)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proti rostoucímu dovozu zpracovaných výrobků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zejména vepřového masa a dalších masných výrobků. Ze zpracovaných výrobků udržuje pozitivní obchodní bilanci pouze vybrané mléčné výrobky, slad, cukr a cukrovinky, řepkový olej a pivo.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4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2. POSILOVAT DIVERZITU ZEMĚDĚLSKÉ PRODUKCE</a:t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825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Převaha „dvouplodinové“</a:t>
                      </a:r>
                      <a:r>
                        <a:rPr b="0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obiloviny, řepka) </a:t>
                      </a: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polní výroby, která dosahuje téměř 50% podíl 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 celkové zemědělské produkci a silná orientace na extenzivní chov skotu. Zachování heterogenní výrobní struktury v prvním případě je důležité pro snížení negativních dopadů stávající struktury výroby do kvality půdy, vodního režimu, biodiverzity, charakteru krajiny a sociální oblasti.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Zhoršující se kvalita půdy a jejího vodního režimu v důsledku nevhodných systémů hospodaření v podmínkách klimatické změny ohrožuje úroveň produkce a konkurenceschopnosti českého zemědělství.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1"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Nízká úroveň soběstačnosti</a:t>
                      </a:r>
                      <a:r>
                        <a:rPr lang="cs-CZ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zejména u produkce monogastrů, ovoce a zeleniny, která je v rozporu s vládní Strategií 2030 pro zemědělství.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304801" y="0"/>
            <a:ext cx="114765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Specifický cíl B: „</a:t>
            </a:r>
            <a:r>
              <a:rPr lang="cs-CZ" sz="3200">
                <a:solidFill>
                  <a:srgbClr val="FF0000"/>
                </a:solidFill>
              </a:rPr>
              <a:t>Konkurenceschopnost zemědělství a potravinářství</a:t>
            </a:r>
            <a:r>
              <a:rPr lang="cs-CZ" sz="3200"/>
              <a:t>“ – </a:t>
            </a:r>
            <a:r>
              <a:rPr b="1" lang="cs-CZ" sz="3200"/>
              <a:t>POTŘEBY</a:t>
            </a:r>
            <a:endParaRPr b="1" sz="3200"/>
          </a:p>
        </p:txBody>
      </p:sp>
      <p:graphicFrame>
        <p:nvGraphicFramePr>
          <p:cNvPr id="128" name="Google Shape;128;p18"/>
          <p:cNvGraphicFramePr/>
          <p:nvPr/>
        </p:nvGraphicFramePr>
        <p:xfrm>
          <a:off x="304801" y="9806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69150"/>
              </a:tblGrid>
              <a:tr h="625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3. ZVYŠOVAT EFEKTIVITU AGRÁRNÍHO ZPRACOVATELSKÉHO PRŮMYSLU</a:t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3777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Potravinářský průmysl dosahuje zhruba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50% produktivity práce vůči zemím EU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Dosahovaná produktivita práce je však diferencovaná napříč potravinářskými obory a velikostními kategoriemi podniků.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Relativně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nízká technická efektivnost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(TE) českých potravinářských podniků (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hodnoty TE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mezi 0,83-0,85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vůči hlavním konkurentům (hodnoty vyšší jak 0,85).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Nízké investice do dlouhodobého majetku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respektive jejich vysoký podíl na generované přidané hodnotě, jsou trvalým problémem potravinářského průmyslu v ČR, avšak v souvislosti z evropskými dotacemi v podobě PRV a operačních programů došlo ke zvýšení investiční aktivity v 2008-2016.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Celková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bilance zahraničního obchodu je záporná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případě výroby potravinářských výrobků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-31 790 mil. Kč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2016). Výrazně dovoz nad vývozem převažuje v masném průmyslu (bilance -20 158 mil. Kč) a u zpracovatelů ovoce a zeleniny (bilance -3 605 mil. Kč). V potravinářství dochází k dlouhodobému poklesu počtu pracovníků. 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4. POSILOVAT ZAVÁDĚNÍ INOVACÍ V POTRAVINÁŘSTVÍ I SPOLUPRACÍ S VaV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 SOULADU SE SPOTŘEBITELSKÝMI TRENDY</a:t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8287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Nižší podíl inovujících podniků v ČR (43,6 %)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než v Německu (55,9 %) a v Rakousku (50,3 %). 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ČR je specifická relativně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malými výdaji na vlastní vnitropodnikový výzkum a vývoj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a naopak velkým podílem výdajů na pořízení strojů, zařízení a budov (83,2 % výdajů na inovace v potravinářském průmyslu ČR, v Německu jen 30,5 %).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Potravinářské podniky v ČR kladou relativně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malý důraz na netechnické inovace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 podobě marketingových a organizačních inovací.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B: „</a:t>
            </a:r>
            <a:r>
              <a:rPr lang="cs-CZ" sz="3600">
                <a:solidFill>
                  <a:srgbClr val="FF0000"/>
                </a:solidFill>
              </a:rPr>
              <a:t>Konkurenceschopnost zemědělství a potravinářství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134" name="Google Shape;134;p19"/>
          <p:cNvGraphicFramePr/>
          <p:nvPr/>
        </p:nvGraphicFramePr>
        <p:xfrm>
          <a:off x="159026" y="108668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1107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</a:t>
                      </a: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ZVYŠOVAT ÚČINNOST VÝROBNÍCH FAKTORŮ PŘI TRVALE UDRŽITELNÉM MANAGEMENTU ZDROJŮ A POSÍLIT ZAVÁDĚNÍ POSTUPŮ S VYŠŠÍ PŘIDANOU HODNOTOU S VYUŽITÍM NEJNOVĚJŠÍCH POZNATKŮ Z OBLASTI VÝZKUMU, TECHNOLOGIÍ A DIGITALIZACE.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2. POSILOVAT DIVERZITU ZEMĚDĚLSKÉ PRODUKCE</a:t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0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/>
                        <a:t>Přímé platby vázané na produkci: </a:t>
                      </a:r>
                      <a:endParaRPr b="1"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a) podpora příjmu vázaná na produkci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pouze u sektorů se zvláštní kulturní, environmentální a sociální funkcí</a:t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Intervence v rozvoji venkova: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d) Investice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produktivní investice zaměřené na privátní statky financovat s využitím finančních nástrojů (dotace úroků a poskytnutí garancí k úvěrům); infrastrukturní investice (pozemkové úpravy) financovat s využitím grantového financování 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g) Spolupráce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rozvoj inovací při vývoji nových produktů, jejich zpracování a uvádění na trh; podpora projektů operační skupiny v rámci EIP pro zemědělskou produktivitu a udržitelnost s využitím grantového financování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h) Výměna znalostí a informací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zpracování podnikatelských plánů; nové nástroje politik a typů intervencí; adaptace na změny klimatu a problematika péče o půdu a zadržení vody v krajině; inovace v technologických postupech RV a ŽV a posílení šíření nejdůležitějších poznatků získávaných v rámci jednotlivých Operačních skupin EIP.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Odvětvové typy intervencí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Některé typy intervencí mohou přispět ke zlepšení konkurenceschopnosti vybraných sektorů (zaměřené na investice, výzkumu a experimentální výroby, poradenské služby, odbornou přípravu, ekologickou produkci, propagaci, komunikaci a marketing, provádění a certifikaci režimů jakosti); sektory s vyšší mírou účasti zemědělských podniků v organizacích producentů budou schopny využít ve větší míře nabídnutou podporu. </a:t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159026" y="153092"/>
            <a:ext cx="11927100" cy="8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Specifický cíl B: „</a:t>
            </a:r>
            <a:r>
              <a:rPr lang="cs-CZ" sz="3600">
                <a:solidFill>
                  <a:srgbClr val="FF0000"/>
                </a:solidFill>
              </a:rPr>
              <a:t>Konkurenceschopnost zemědělství a potravinářství</a:t>
            </a:r>
            <a:r>
              <a:rPr lang="cs-CZ" sz="3600"/>
              <a:t>“ - </a:t>
            </a:r>
            <a:r>
              <a:rPr b="1" lang="cs-CZ" sz="3600"/>
              <a:t>INTERVENCE</a:t>
            </a:r>
            <a:endParaRPr b="1" sz="3600"/>
          </a:p>
        </p:txBody>
      </p:sp>
      <p:graphicFrame>
        <p:nvGraphicFramePr>
          <p:cNvPr id="140" name="Google Shape;140;p20"/>
          <p:cNvGraphicFramePr/>
          <p:nvPr/>
        </p:nvGraphicFramePr>
        <p:xfrm>
          <a:off x="159026" y="108668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820950"/>
              </a:tblGrid>
              <a:tr h="1171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3. ZVYŠOVAT EFEKTIVITU AGRÁRNÍHO ZPRACOVATELSKÉHO PRŮMYSLU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4. POSILOVAT ZAVÁDĚNÍ INOVACÍ V POTRAVINÁŘSTVÍ I SPOLUPRACÍ S VAV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 SOULADU SE SPOTŘEBITELSKÝMI TRENDY</a:t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1" sz="1800" cap="none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46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rgbClr val="00B050"/>
                          </a:solidFill>
                        </a:rPr>
                        <a:t>NÁVRH INTERVENCE: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Intervence v rozvoji venkova: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d) Investice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o</a:t>
                      </a:r>
                      <a:r>
                        <a:rPr i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patření ke zvyšování přidané hodnoty při výrobě potravinářských výrobků </a:t>
                      </a:r>
                      <a:r>
                        <a:rPr i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produktivní investice zaměřené na privátní statky financovat s využitím finančních nástrojů (dotace úroků a poskytnutí garancí k úvěrům)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g) Spolupráce</a:t>
                      </a:r>
                      <a:r>
                        <a:rPr b="0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rozvoj inovací při vývoji nových produktů, jejich zpracování a uvádění na trh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h) Výměna znalostí a informací -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zpracování podnikatelských plánů; </a:t>
                      </a:r>
                      <a:r>
                        <a:rPr b="1"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oučástí inovační podpory by měla být podpora nezávislého poradenství v technologické, ekonomické oblasti, marketingové a manažerské oblasti.</a:t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54634" y="0"/>
            <a:ext cx="12030900" cy="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8970964" lvl="0" marL="897096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cs-CZ" sz="3240"/>
              <a:t>Specifický cíl C: </a:t>
            </a:r>
            <a:r>
              <a:rPr lang="cs-CZ" sz="3959"/>
              <a:t>„</a:t>
            </a:r>
            <a:r>
              <a:rPr b="1" lang="cs-CZ" sz="2790">
                <a:solidFill>
                  <a:srgbClr val="FF0000"/>
                </a:solidFill>
              </a:rPr>
              <a:t>Zlepšovat postavení </a:t>
            </a:r>
            <a:r>
              <a:rPr lang="cs-CZ" sz="2790">
                <a:solidFill>
                  <a:srgbClr val="FF0000"/>
                </a:solidFill>
              </a:rPr>
              <a:t> </a:t>
            </a:r>
            <a:r>
              <a:rPr b="1" lang="cs-CZ" sz="2790">
                <a:solidFill>
                  <a:srgbClr val="FF0000"/>
                </a:solidFill>
              </a:rPr>
              <a:t>zemědělců v hodnotovém řetězci</a:t>
            </a:r>
            <a:r>
              <a:rPr lang="cs-CZ" sz="2790"/>
              <a:t>“ </a:t>
            </a:r>
            <a:r>
              <a:rPr b="1" lang="cs-CZ" sz="2790"/>
              <a:t>POTŘEBY</a:t>
            </a:r>
            <a:endParaRPr b="1" sz="2790"/>
          </a:p>
        </p:txBody>
      </p:sp>
      <p:graphicFrame>
        <p:nvGraphicFramePr>
          <p:cNvPr id="146" name="Google Shape;146;p21"/>
          <p:cNvGraphicFramePr/>
          <p:nvPr/>
        </p:nvGraphicFramePr>
        <p:xfrm>
          <a:off x="304801" y="113868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{20518D04-81B0-4478-BE74-380F36BDC75B}</a:tableStyleId>
              </a:tblPr>
              <a:tblGrid>
                <a:gridCol w="11546150"/>
              </a:tblGrid>
              <a:tr h="20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1. ELIMINOVAT NEKALÉ OBCHODNÍ PRAKTIKY  A DOMINANCI MALOOBCHODNÍCH ŘETĚZCŮ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6925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Koncentrace maloobchodu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Neexistence adekvátní vyvažovací tržní síly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Informační asymetrie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2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</a:rPr>
                        <a:t>POTŘEBA 2. POSÍLIT ZAVÁDĚNÍ JAKOSTNÍCH PRODUKTŮ ČI POTRAVIN ZARUČUJÍCÍCH JEJICH JEDINEČNOST  V PODOBĚ ZVLÁŠTNÍCH VLASTNOSTÍ ANEBO VÝROBNÍCH METOD A JEJICH MARKETING</a:t>
                      </a:r>
                      <a:endParaRPr sz="1800" cap="non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74450">
                <a:tc>
                  <a:txBody>
                    <a:bodyPr>
                      <a:noAutofit/>
                    </a:bodyPr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Absence diferenciace produktů prostřednictvím režimů kvality zapojujících prvovýrobce k prosazení výrobků ve spotřebitelských preferencích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Averze k rizikům ve výrobě a očekávání řešení ze strany státu</a:t>
                      </a:r>
                      <a:endParaRPr/>
                    </a:p>
                    <a:p>
                      <a:pPr indent="-1714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1714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1714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Nízká míra sdružování zemědělských výrobců při odbytu navazujícím článků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Obavy ze ztráty individuálního rozhodování a absence předem nastavených interních pravidel organizací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Specifická velikostní struktura zemědělských podniků v ČR.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cs-CZ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Vysoké provozní podpory snižují stimulaci k vlastní aktivitě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7" name="Google Shape;147;p21"/>
          <p:cNvGraphicFramePr/>
          <p:nvPr/>
        </p:nvGraphicFramePr>
        <p:xfrm>
          <a:off x="304801" y="443397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{20518D04-81B0-4478-BE74-380F36BDC75B}</a:tableStyleId>
              </a:tblPr>
              <a:tblGrid>
                <a:gridCol w="11473500"/>
              </a:tblGrid>
              <a:tr h="448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cs-CZ" sz="1800" cap="non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POTŘEBA 3. STIMULOVAT FUNKČNÍ ORGANIZACE PRODUCENTŮ VYVAŽUJÍCÍ TRŽNÍ SÍLU NAVAZUJÍCÍCH ČLÁNKŮ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